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Outfit Extra Bold"/>
      <p:regular r:id="rId19"/>
    </p:embeddedFont>
    <p:embeddedFont>
      <p:font typeface="Arimo"/>
      <p:regular r:id="rId20"/>
    </p:embeddedFont>
    <p:embeddedFont>
      <p:font typeface="Arimo"/>
      <p:regular r:id="rId21"/>
    </p:embeddedFont>
    <p:embeddedFont>
      <p:font typeface="Arimo"/>
      <p:regular r:id="rId22"/>
    </p:embeddedFont>
    <p:embeddedFont>
      <p:font typeface="Arimo"/>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bridges the gap between feature engineering and model selection, showing the complete development lifecycle.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image" Target="../media/image-5-19.png"/><Relationship Id="rId20" Type="http://schemas.openxmlformats.org/officeDocument/2006/relationships/slideLayout" Target="../slideLayouts/slideLayout6.xml"/><Relationship Id="rId2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Machine Learning Project: Predicting Customer Creditworthiness</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This presentation outlines a machine learning project focused on predicting customer creditworthiness. The goal is to accurately assess risk. This enables better lending decisions. We will cover each stage. From data preparation to model deployment. Join us as we explore this project.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9813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Model Deployment</a:t>
            </a:r>
            <a:endParaRPr lang="en-US" sz="4450" dirty="0"/>
          </a:p>
        </p:txBody>
      </p:sp>
      <p:sp>
        <p:nvSpPr>
          <p:cNvPr id="4" name="Shape 1"/>
          <p:cNvSpPr/>
          <p:nvPr/>
        </p:nvSpPr>
        <p:spPr>
          <a:xfrm>
            <a:off x="6280190" y="2347079"/>
            <a:ext cx="170021" cy="853321"/>
          </a:xfrm>
          <a:prstGeom prst="roundRect">
            <a:avLst>
              <a:gd name="adj" fmla="val 56033"/>
            </a:avLst>
          </a:prstGeom>
          <a:solidFill>
            <a:srgbClr val="E9E6FA"/>
          </a:solidFill>
          <a:ln w="7620">
            <a:solidFill>
              <a:srgbClr val="BDB8DF"/>
            </a:solidFill>
            <a:prstDash val="solid"/>
          </a:ln>
        </p:spPr>
      </p:sp>
      <p:sp>
        <p:nvSpPr>
          <p:cNvPr id="5" name="Text 2"/>
          <p:cNvSpPr/>
          <p:nvPr/>
        </p:nvSpPr>
        <p:spPr>
          <a:xfrm>
            <a:off x="6790373" y="234707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Fast API</a:t>
            </a:r>
            <a:endParaRPr lang="en-US" sz="2200" dirty="0"/>
          </a:p>
        </p:txBody>
      </p:sp>
      <p:sp>
        <p:nvSpPr>
          <p:cNvPr id="6" name="Text 3"/>
          <p:cNvSpPr/>
          <p:nvPr/>
        </p:nvSpPr>
        <p:spPr>
          <a:xfrm>
            <a:off x="6790373" y="2837498"/>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Deploy as a fast API for real-time access.</a:t>
            </a:r>
            <a:endParaRPr lang="en-US" sz="1750" dirty="0"/>
          </a:p>
        </p:txBody>
      </p:sp>
      <p:sp>
        <p:nvSpPr>
          <p:cNvPr id="7" name="Shape 4"/>
          <p:cNvSpPr/>
          <p:nvPr/>
        </p:nvSpPr>
        <p:spPr>
          <a:xfrm>
            <a:off x="6620351" y="3427214"/>
            <a:ext cx="170021" cy="853321"/>
          </a:xfrm>
          <a:prstGeom prst="roundRect">
            <a:avLst>
              <a:gd name="adj" fmla="val 56033"/>
            </a:avLst>
          </a:prstGeom>
          <a:solidFill>
            <a:srgbClr val="E9E6FA"/>
          </a:solidFill>
          <a:ln w="7620">
            <a:solidFill>
              <a:srgbClr val="BDB8DF"/>
            </a:solidFill>
            <a:prstDash val="solid"/>
          </a:ln>
        </p:spPr>
      </p:sp>
      <p:sp>
        <p:nvSpPr>
          <p:cNvPr id="8" name="Text 5"/>
          <p:cNvSpPr/>
          <p:nvPr/>
        </p:nvSpPr>
        <p:spPr>
          <a:xfrm>
            <a:off x="7130534" y="342721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Integration</a:t>
            </a:r>
            <a:endParaRPr lang="en-US" sz="2200" dirty="0"/>
          </a:p>
        </p:txBody>
      </p:sp>
      <p:sp>
        <p:nvSpPr>
          <p:cNvPr id="9" name="Text 6"/>
          <p:cNvSpPr/>
          <p:nvPr/>
        </p:nvSpPr>
        <p:spPr>
          <a:xfrm>
            <a:off x="7130534" y="3917633"/>
            <a:ext cx="6706076"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Integrate with existing systems and applications.</a:t>
            </a:r>
            <a:endParaRPr lang="en-US" sz="1750" dirty="0"/>
          </a:p>
        </p:txBody>
      </p:sp>
      <p:sp>
        <p:nvSpPr>
          <p:cNvPr id="10" name="Shape 7"/>
          <p:cNvSpPr/>
          <p:nvPr/>
        </p:nvSpPr>
        <p:spPr>
          <a:xfrm>
            <a:off x="6960632" y="4507349"/>
            <a:ext cx="170021" cy="853321"/>
          </a:xfrm>
          <a:prstGeom prst="roundRect">
            <a:avLst>
              <a:gd name="adj" fmla="val 56033"/>
            </a:avLst>
          </a:prstGeom>
          <a:solidFill>
            <a:srgbClr val="E9E6FA"/>
          </a:solidFill>
          <a:ln w="7620">
            <a:solidFill>
              <a:srgbClr val="BDB8DF"/>
            </a:solidFill>
            <a:prstDash val="solid"/>
          </a:ln>
        </p:spPr>
      </p:sp>
      <p:sp>
        <p:nvSpPr>
          <p:cNvPr id="11" name="Text 8"/>
          <p:cNvSpPr/>
          <p:nvPr/>
        </p:nvSpPr>
        <p:spPr>
          <a:xfrm>
            <a:off x="7470815" y="450734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Monitoring</a:t>
            </a:r>
            <a:endParaRPr lang="en-US" sz="2200" dirty="0"/>
          </a:p>
        </p:txBody>
      </p:sp>
      <p:sp>
        <p:nvSpPr>
          <p:cNvPr id="12" name="Text 9"/>
          <p:cNvSpPr/>
          <p:nvPr/>
        </p:nvSpPr>
        <p:spPr>
          <a:xfrm>
            <a:off x="7470815" y="4997768"/>
            <a:ext cx="6365796"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Monitor model performance in production.</a:t>
            </a:r>
            <a:endParaRPr lang="en-US" sz="1750" dirty="0"/>
          </a:p>
        </p:txBody>
      </p:sp>
      <p:sp>
        <p:nvSpPr>
          <p:cNvPr id="13" name="Text 10"/>
          <p:cNvSpPr/>
          <p:nvPr/>
        </p:nvSpPr>
        <p:spPr>
          <a:xfrm>
            <a:off x="6280190" y="5842635"/>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Model deployment enables real-time predictions. Deploy the model as a FAST API. Integrate it with existing systems. Monitor the model to ensure performance. This delivers ongoing value and support.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77450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Conclusion</a:t>
            </a:r>
            <a:endParaRPr lang="en-US" sz="4450" dirty="0"/>
          </a:p>
        </p:txBody>
      </p:sp>
      <p:pic>
        <p:nvPicPr>
          <p:cNvPr id="3" name="Image 0" descr="preencoded.png">    </p:cNvPr>
          <p:cNvPicPr>
            <a:picLocks noChangeAspect="1"/>
          </p:cNvPicPr>
          <p:nvPr/>
        </p:nvPicPr>
        <p:blipFill>
          <a:blip r:embed="rId1"/>
          <a:stretch>
            <a:fillRect/>
          </a:stretch>
        </p:blipFill>
        <p:spPr>
          <a:xfrm>
            <a:off x="2978348" y="2936915"/>
            <a:ext cx="2152055" cy="807958"/>
          </a:xfrm>
          <a:prstGeom prst="rect">
            <a:avLst/>
          </a:prstGeom>
        </p:spPr>
      </p:pic>
      <p:sp>
        <p:nvSpPr>
          <p:cNvPr id="4" name="Text 1"/>
          <p:cNvSpPr/>
          <p:nvPr/>
        </p:nvSpPr>
        <p:spPr>
          <a:xfrm>
            <a:off x="3999071" y="3201233"/>
            <a:ext cx="110609" cy="453509"/>
          </a:xfrm>
          <a:prstGeom prst="rect">
            <a:avLst/>
          </a:prstGeom>
          <a:noFill/>
          <a:ln/>
        </p:spPr>
        <p:txBody>
          <a:bodyPr wrap="none" lIns="0" tIns="0" rIns="0" bIns="0" rtlCol="0" anchor="t"/>
          <a:lstStyle/>
          <a:p>
            <a:pPr algn="ctr" indent="0" marL="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5" name="Text 2"/>
          <p:cNvSpPr/>
          <p:nvPr/>
        </p:nvSpPr>
        <p:spPr>
          <a:xfrm>
            <a:off x="5357217" y="3163729"/>
            <a:ext cx="281499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Insightful predictions</a:t>
            </a:r>
            <a:endParaRPr lang="en-US" sz="2200" dirty="0"/>
          </a:p>
        </p:txBody>
      </p:sp>
      <p:sp>
        <p:nvSpPr>
          <p:cNvPr id="6" name="Shape 3"/>
          <p:cNvSpPr/>
          <p:nvPr/>
        </p:nvSpPr>
        <p:spPr>
          <a:xfrm>
            <a:off x="5187077" y="3757970"/>
            <a:ext cx="8592860" cy="15240"/>
          </a:xfrm>
          <a:prstGeom prst="roundRect">
            <a:avLst>
              <a:gd name="adj" fmla="val 625116"/>
            </a:avLst>
          </a:prstGeom>
          <a:solidFill>
            <a:srgbClr val="BDB8DF"/>
          </a:solidFill>
          <a:ln/>
        </p:spPr>
      </p:sp>
      <p:pic>
        <p:nvPicPr>
          <p:cNvPr id="7" name="Image 1" descr="preencoded.png">    </p:cNvPr>
          <p:cNvPicPr>
            <a:picLocks noChangeAspect="1"/>
          </p:cNvPicPr>
          <p:nvPr/>
        </p:nvPicPr>
        <p:blipFill>
          <a:blip r:embed="rId2"/>
          <a:stretch>
            <a:fillRect/>
          </a:stretch>
        </p:blipFill>
        <p:spPr>
          <a:xfrm>
            <a:off x="1902381" y="3801547"/>
            <a:ext cx="4304109" cy="807958"/>
          </a:xfrm>
          <a:prstGeom prst="rect">
            <a:avLst/>
          </a:prstGeom>
        </p:spPr>
      </p:pic>
      <p:sp>
        <p:nvSpPr>
          <p:cNvPr id="8" name="Text 4"/>
          <p:cNvSpPr/>
          <p:nvPr/>
        </p:nvSpPr>
        <p:spPr>
          <a:xfrm>
            <a:off x="3972758" y="3978712"/>
            <a:ext cx="163235" cy="453509"/>
          </a:xfrm>
          <a:prstGeom prst="rect">
            <a:avLst/>
          </a:prstGeom>
          <a:noFill/>
          <a:ln/>
        </p:spPr>
        <p:txBody>
          <a:bodyPr wrap="none" lIns="0" tIns="0" rIns="0" bIns="0" rtlCol="0" anchor="t"/>
          <a:lstStyle/>
          <a:p>
            <a:pPr algn="ctr" indent="0" marL="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9" name="Text 5"/>
          <p:cNvSpPr/>
          <p:nvPr/>
        </p:nvSpPr>
        <p:spPr>
          <a:xfrm>
            <a:off x="6433304" y="4028361"/>
            <a:ext cx="346900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Efficient lending decisions</a:t>
            </a:r>
            <a:endParaRPr lang="en-US" sz="2200" dirty="0"/>
          </a:p>
        </p:txBody>
      </p:sp>
      <p:sp>
        <p:nvSpPr>
          <p:cNvPr id="10" name="Shape 6"/>
          <p:cNvSpPr/>
          <p:nvPr/>
        </p:nvSpPr>
        <p:spPr>
          <a:xfrm>
            <a:off x="6263164" y="4622602"/>
            <a:ext cx="7516773" cy="15240"/>
          </a:xfrm>
          <a:prstGeom prst="roundRect">
            <a:avLst>
              <a:gd name="adj" fmla="val 625116"/>
            </a:avLst>
          </a:prstGeom>
          <a:solidFill>
            <a:srgbClr val="BDB8DF"/>
          </a:solidFill>
          <a:ln/>
        </p:spPr>
      </p:sp>
      <p:pic>
        <p:nvPicPr>
          <p:cNvPr id="11" name="Image 2" descr="preencoded.png">    </p:cNvPr>
          <p:cNvPicPr>
            <a:picLocks noChangeAspect="1"/>
          </p:cNvPicPr>
          <p:nvPr/>
        </p:nvPicPr>
        <p:blipFill>
          <a:blip r:embed="rId3"/>
          <a:stretch>
            <a:fillRect/>
          </a:stretch>
        </p:blipFill>
        <p:spPr>
          <a:xfrm>
            <a:off x="826294" y="4666178"/>
            <a:ext cx="6456164" cy="807958"/>
          </a:xfrm>
          <a:prstGeom prst="rect">
            <a:avLst/>
          </a:prstGeom>
        </p:spPr>
      </p:pic>
      <p:sp>
        <p:nvSpPr>
          <p:cNvPr id="12" name="Text 7"/>
          <p:cNvSpPr/>
          <p:nvPr/>
        </p:nvSpPr>
        <p:spPr>
          <a:xfrm>
            <a:off x="3973592" y="4843343"/>
            <a:ext cx="161330" cy="453509"/>
          </a:xfrm>
          <a:prstGeom prst="rect">
            <a:avLst/>
          </a:prstGeom>
          <a:noFill/>
          <a:ln/>
        </p:spPr>
        <p:txBody>
          <a:bodyPr wrap="none" lIns="0" tIns="0" rIns="0" bIns="0" rtlCol="0" anchor="t"/>
          <a:lstStyle/>
          <a:p>
            <a:pPr algn="ctr" indent="0" marL="0">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3" name="Text 8"/>
          <p:cNvSpPr/>
          <p:nvPr/>
        </p:nvSpPr>
        <p:spPr>
          <a:xfrm>
            <a:off x="7509272" y="4892993"/>
            <a:ext cx="2905958"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Reduced financial risk</a:t>
            </a:r>
            <a:endParaRPr lang="en-US" sz="2200" dirty="0"/>
          </a:p>
        </p:txBody>
      </p:sp>
      <p:sp>
        <p:nvSpPr>
          <p:cNvPr id="14" name="Text 9"/>
          <p:cNvSpPr/>
          <p:nvPr/>
        </p:nvSpPr>
        <p:spPr>
          <a:xfrm>
            <a:off x="793790" y="5729288"/>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This project successfully developed a creditworthiness prediction model. The model provides insightful predictions. This enables efficient lending decisions. It helps in reducing financial risk.</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73223"/>
            <a:ext cx="5686306"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Future Improvements</a:t>
            </a:r>
            <a:endParaRPr lang="en-US" sz="4450" dirty="0"/>
          </a:p>
        </p:txBody>
      </p:sp>
      <p:sp>
        <p:nvSpPr>
          <p:cNvPr id="4" name="Shape 1"/>
          <p:cNvSpPr/>
          <p:nvPr/>
        </p:nvSpPr>
        <p:spPr>
          <a:xfrm>
            <a:off x="793790" y="3022163"/>
            <a:ext cx="3664863" cy="1685092"/>
          </a:xfrm>
          <a:prstGeom prst="roundRect">
            <a:avLst>
              <a:gd name="adj" fmla="val 5654"/>
            </a:avLst>
          </a:prstGeom>
          <a:solidFill>
            <a:srgbClr val="E9E6FA"/>
          </a:solidFill>
          <a:ln w="7620">
            <a:solidFill>
              <a:srgbClr val="BDB8DF"/>
            </a:solidFill>
            <a:prstDash val="solid"/>
          </a:ln>
        </p:spPr>
      </p:sp>
      <p:sp>
        <p:nvSpPr>
          <p:cNvPr id="5" name="Text 2"/>
          <p:cNvSpPr/>
          <p:nvPr/>
        </p:nvSpPr>
        <p:spPr>
          <a:xfrm>
            <a:off x="1028224" y="3256598"/>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Data Enrichment</a:t>
            </a:r>
            <a:endParaRPr lang="en-US" sz="2200" dirty="0"/>
          </a:p>
        </p:txBody>
      </p:sp>
      <p:sp>
        <p:nvSpPr>
          <p:cNvPr id="6" name="Text 3"/>
          <p:cNvSpPr/>
          <p:nvPr/>
        </p:nvSpPr>
        <p:spPr>
          <a:xfrm>
            <a:off x="1028224" y="3747016"/>
            <a:ext cx="319599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Incorporate additional data sources to enhance accuracy.</a:t>
            </a:r>
            <a:endParaRPr lang="en-US" sz="1750" dirty="0"/>
          </a:p>
        </p:txBody>
      </p:sp>
      <p:sp>
        <p:nvSpPr>
          <p:cNvPr id="7" name="Shape 4"/>
          <p:cNvSpPr/>
          <p:nvPr/>
        </p:nvSpPr>
        <p:spPr>
          <a:xfrm>
            <a:off x="4685467" y="3022163"/>
            <a:ext cx="3664863" cy="1685092"/>
          </a:xfrm>
          <a:prstGeom prst="roundRect">
            <a:avLst>
              <a:gd name="adj" fmla="val 5654"/>
            </a:avLst>
          </a:prstGeom>
          <a:solidFill>
            <a:srgbClr val="E9E6FA"/>
          </a:solidFill>
          <a:ln w="7620">
            <a:solidFill>
              <a:srgbClr val="BDB8DF"/>
            </a:solidFill>
            <a:prstDash val="solid"/>
          </a:ln>
        </p:spPr>
      </p:sp>
      <p:sp>
        <p:nvSpPr>
          <p:cNvPr id="8" name="Text 5"/>
          <p:cNvSpPr/>
          <p:nvPr/>
        </p:nvSpPr>
        <p:spPr>
          <a:xfrm>
            <a:off x="4919901" y="3256598"/>
            <a:ext cx="2859286"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Advanced Algorithms</a:t>
            </a:r>
            <a:endParaRPr lang="en-US" sz="2200" dirty="0"/>
          </a:p>
        </p:txBody>
      </p:sp>
      <p:sp>
        <p:nvSpPr>
          <p:cNvPr id="9" name="Text 6"/>
          <p:cNvSpPr/>
          <p:nvPr/>
        </p:nvSpPr>
        <p:spPr>
          <a:xfrm>
            <a:off x="4919901" y="3747016"/>
            <a:ext cx="319599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Experiment with deep learning models.</a:t>
            </a:r>
            <a:endParaRPr lang="en-US" sz="1750" dirty="0"/>
          </a:p>
        </p:txBody>
      </p:sp>
      <p:sp>
        <p:nvSpPr>
          <p:cNvPr id="10" name="Shape 7"/>
          <p:cNvSpPr/>
          <p:nvPr/>
        </p:nvSpPr>
        <p:spPr>
          <a:xfrm>
            <a:off x="793790" y="4934069"/>
            <a:ext cx="7556421" cy="1322189"/>
          </a:xfrm>
          <a:prstGeom prst="roundRect">
            <a:avLst>
              <a:gd name="adj" fmla="val 7205"/>
            </a:avLst>
          </a:prstGeom>
          <a:solidFill>
            <a:srgbClr val="E9E6FA"/>
          </a:solidFill>
          <a:ln w="7620">
            <a:solidFill>
              <a:srgbClr val="BDB8DF"/>
            </a:solidFill>
            <a:prstDash val="solid"/>
          </a:ln>
        </p:spPr>
      </p:sp>
      <p:sp>
        <p:nvSpPr>
          <p:cNvPr id="11" name="Text 8"/>
          <p:cNvSpPr/>
          <p:nvPr/>
        </p:nvSpPr>
        <p:spPr>
          <a:xfrm>
            <a:off x="1028224" y="516850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Real-time Analysis</a:t>
            </a:r>
            <a:endParaRPr lang="en-US" sz="2200" dirty="0"/>
          </a:p>
        </p:txBody>
      </p:sp>
      <p:sp>
        <p:nvSpPr>
          <p:cNvPr id="12" name="Text 9"/>
          <p:cNvSpPr/>
          <p:nvPr/>
        </p:nvSpPr>
        <p:spPr>
          <a:xfrm>
            <a:off x="1028224" y="5658922"/>
            <a:ext cx="7087553"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Implement real-time data processing capabilities.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1834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Project Introduction</a:t>
            </a:r>
            <a:endParaRPr lang="en-US" sz="4450" dirty="0"/>
          </a:p>
        </p:txBody>
      </p:sp>
      <p:sp>
        <p:nvSpPr>
          <p:cNvPr id="3" name="Text 1"/>
          <p:cNvSpPr/>
          <p:nvPr/>
        </p:nvSpPr>
        <p:spPr>
          <a:xfrm>
            <a:off x="793790" y="329410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Project Goal</a:t>
            </a:r>
            <a:endParaRPr lang="en-US" sz="2200" dirty="0"/>
          </a:p>
        </p:txBody>
      </p:sp>
      <p:sp>
        <p:nvSpPr>
          <p:cNvPr id="4" name="Text 2"/>
          <p:cNvSpPr/>
          <p:nvPr/>
        </p:nvSpPr>
        <p:spPr>
          <a:xfrm>
            <a:off x="793790" y="3875246"/>
            <a:ext cx="3979545"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Build a machine learning model to predict customer credit scores as </a:t>
            </a:r>
            <a:pPr indent="0" marL="0">
              <a:lnSpc>
                <a:spcPts val="2850"/>
              </a:lnSpc>
              <a:buNone/>
            </a:pPr>
            <a:r>
              <a:rPr lang="en-US" sz="1750" b="1" dirty="0">
                <a:solidFill>
                  <a:srgbClr val="2A2742"/>
                </a:solidFill>
                <a:latin typeface="Arimo" pitchFamily="34" charset="0"/>
                <a:ea typeface="Arimo" pitchFamily="34" charset="-122"/>
                <a:cs typeface="Arimo" pitchFamily="34" charset="-120"/>
              </a:rPr>
              <a:t>Poor, Standard, or Good.</a:t>
            </a:r>
            <a:endParaRPr lang="en-US" sz="1750" dirty="0"/>
          </a:p>
        </p:txBody>
      </p:sp>
      <p:sp>
        <p:nvSpPr>
          <p:cNvPr id="5" name="Text 3"/>
          <p:cNvSpPr/>
          <p:nvPr/>
        </p:nvSpPr>
        <p:spPr>
          <a:xfrm>
            <a:off x="5334357" y="329410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 Impact</a:t>
            </a:r>
            <a:endParaRPr lang="en-US" sz="2200" dirty="0"/>
          </a:p>
        </p:txBody>
      </p:sp>
      <p:sp>
        <p:nvSpPr>
          <p:cNvPr id="6" name="Text 4"/>
          <p:cNvSpPr/>
          <p:nvPr/>
        </p:nvSpPr>
        <p:spPr>
          <a:xfrm>
            <a:off x="5334357" y="3875246"/>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Assist financial institutions in making better lending decisions by predicting borrower creditworthiness.</a:t>
            </a:r>
            <a:endParaRPr lang="en-US" sz="1750" dirty="0"/>
          </a:p>
        </p:txBody>
      </p:sp>
      <p:sp>
        <p:nvSpPr>
          <p:cNvPr id="7" name="Text 5"/>
          <p:cNvSpPr/>
          <p:nvPr/>
        </p:nvSpPr>
        <p:spPr>
          <a:xfrm>
            <a:off x="9873496" y="329410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Significance</a:t>
            </a:r>
            <a:endParaRPr lang="en-US" sz="2200" dirty="0"/>
          </a:p>
        </p:txBody>
      </p:sp>
      <p:sp>
        <p:nvSpPr>
          <p:cNvPr id="8" name="Text 6"/>
          <p:cNvSpPr/>
          <p:nvPr/>
        </p:nvSpPr>
        <p:spPr>
          <a:xfrm>
            <a:off x="9873496" y="3875246"/>
            <a:ext cx="3978116"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A credit score is a key factor in loan approval and interest rate determination.</a:t>
            </a:r>
            <a:endParaRPr lang="en-US" sz="1750" dirty="0"/>
          </a:p>
        </p:txBody>
      </p:sp>
      <p:sp>
        <p:nvSpPr>
          <p:cNvPr id="9" name="Text 7"/>
          <p:cNvSpPr/>
          <p:nvPr/>
        </p:nvSpPr>
        <p:spPr>
          <a:xfrm>
            <a:off x="9873496" y="5043249"/>
            <a:ext cx="3978116" cy="1088708"/>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Early and accurate prediction of a customer's credit score helps manage lending risks.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70203"/>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Project Objectives</a:t>
            </a:r>
            <a:endParaRPr lang="en-US" sz="4450" dirty="0"/>
          </a:p>
        </p:txBody>
      </p:sp>
      <p:sp>
        <p:nvSpPr>
          <p:cNvPr id="4" name="Shape 1"/>
          <p:cNvSpPr/>
          <p:nvPr/>
        </p:nvSpPr>
        <p:spPr>
          <a:xfrm>
            <a:off x="793790" y="1974294"/>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2059305"/>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197429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Data Collection</a:t>
            </a:r>
            <a:endParaRPr lang="en-US" sz="2200" dirty="0"/>
          </a:p>
        </p:txBody>
      </p:sp>
      <p:sp>
        <p:nvSpPr>
          <p:cNvPr id="7" name="Text 4"/>
          <p:cNvSpPr/>
          <p:nvPr/>
        </p:nvSpPr>
        <p:spPr>
          <a:xfrm>
            <a:off x="1530906" y="2464713"/>
            <a:ext cx="6819305"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Gather comprehensive customer data from various sources.</a:t>
            </a:r>
            <a:endParaRPr lang="en-US" sz="1750" dirty="0"/>
          </a:p>
        </p:txBody>
      </p:sp>
      <p:sp>
        <p:nvSpPr>
          <p:cNvPr id="8" name="Shape 5"/>
          <p:cNvSpPr/>
          <p:nvPr/>
        </p:nvSpPr>
        <p:spPr>
          <a:xfrm>
            <a:off x="793790" y="3309580"/>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950952" y="3394591"/>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1530906" y="3309580"/>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Model Training</a:t>
            </a:r>
            <a:endParaRPr lang="en-US" sz="2200" dirty="0"/>
          </a:p>
        </p:txBody>
      </p:sp>
      <p:sp>
        <p:nvSpPr>
          <p:cNvPr id="11" name="Text 8"/>
          <p:cNvSpPr/>
          <p:nvPr/>
        </p:nvSpPr>
        <p:spPr>
          <a:xfrm>
            <a:off x="1530906" y="3799999"/>
            <a:ext cx="6819305"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Train the model using a diverse dataset to ensure accuracy.</a:t>
            </a:r>
            <a:endParaRPr lang="en-US" sz="1750" dirty="0"/>
          </a:p>
        </p:txBody>
      </p:sp>
      <p:sp>
        <p:nvSpPr>
          <p:cNvPr id="12" name="Shape 9"/>
          <p:cNvSpPr/>
          <p:nvPr/>
        </p:nvSpPr>
        <p:spPr>
          <a:xfrm>
            <a:off x="793790" y="4644866"/>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952143" y="4729877"/>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530906" y="46448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Performance Tuning</a:t>
            </a:r>
            <a:endParaRPr lang="en-US" sz="2200" dirty="0"/>
          </a:p>
        </p:txBody>
      </p:sp>
      <p:sp>
        <p:nvSpPr>
          <p:cNvPr id="15" name="Text 12"/>
          <p:cNvSpPr/>
          <p:nvPr/>
        </p:nvSpPr>
        <p:spPr>
          <a:xfrm>
            <a:off x="1530906" y="5135285"/>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Optimize model parameters to achieve the highest possible performance.</a:t>
            </a:r>
            <a:endParaRPr lang="en-US" sz="1750" dirty="0"/>
          </a:p>
        </p:txBody>
      </p:sp>
      <p:sp>
        <p:nvSpPr>
          <p:cNvPr id="16" name="Shape 13"/>
          <p:cNvSpPr/>
          <p:nvPr/>
        </p:nvSpPr>
        <p:spPr>
          <a:xfrm>
            <a:off x="793790" y="6343055"/>
            <a:ext cx="510302" cy="510302"/>
          </a:xfrm>
          <a:prstGeom prst="roundRect">
            <a:avLst>
              <a:gd name="adj" fmla="val 18669"/>
            </a:avLst>
          </a:prstGeom>
          <a:solidFill>
            <a:srgbClr val="E9E6FA"/>
          </a:solidFill>
          <a:ln w="7620">
            <a:solidFill>
              <a:srgbClr val="BDB8DF"/>
            </a:solidFill>
            <a:prstDash val="solid"/>
          </a:ln>
        </p:spPr>
      </p:sp>
      <p:sp>
        <p:nvSpPr>
          <p:cNvPr id="17" name="Text 14"/>
          <p:cNvSpPr/>
          <p:nvPr/>
        </p:nvSpPr>
        <p:spPr>
          <a:xfrm>
            <a:off x="944642" y="6428065"/>
            <a:ext cx="208598"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18" name="Text 15"/>
          <p:cNvSpPr/>
          <p:nvPr/>
        </p:nvSpPr>
        <p:spPr>
          <a:xfrm>
            <a:off x="1530906" y="634305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Deployment</a:t>
            </a:r>
            <a:endParaRPr lang="en-US" sz="2200" dirty="0"/>
          </a:p>
        </p:txBody>
      </p:sp>
      <p:sp>
        <p:nvSpPr>
          <p:cNvPr id="19" name="Text 16"/>
          <p:cNvSpPr/>
          <p:nvPr/>
        </p:nvSpPr>
        <p:spPr>
          <a:xfrm>
            <a:off x="1530906" y="6833473"/>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Deploy the model in a production environment for real-time predictions.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17708"/>
          </a:xfrm>
          <a:prstGeom prst="rect">
            <a:avLst/>
          </a:prstGeom>
        </p:spPr>
      </p:pic>
      <p:sp>
        <p:nvSpPr>
          <p:cNvPr id="3" name="Text 0"/>
          <p:cNvSpPr/>
          <p:nvPr/>
        </p:nvSpPr>
        <p:spPr>
          <a:xfrm>
            <a:off x="732949" y="3194923"/>
            <a:ext cx="5235416" cy="654368"/>
          </a:xfrm>
          <a:prstGeom prst="rect">
            <a:avLst/>
          </a:prstGeom>
          <a:noFill/>
          <a:ln/>
        </p:spPr>
        <p:txBody>
          <a:bodyPr wrap="none" lIns="0" tIns="0" rIns="0" bIns="0" rtlCol="0" anchor="t"/>
          <a:lstStyle/>
          <a:p>
            <a:pPr indent="0" marL="0">
              <a:lnSpc>
                <a:spcPts val="5150"/>
              </a:lnSpc>
              <a:buNone/>
            </a:pPr>
            <a:r>
              <a:rPr lang="en-US" sz="4100" b="1" dirty="0">
                <a:solidFill>
                  <a:srgbClr val="231971"/>
                </a:solidFill>
                <a:latin typeface="Outfit Extra Bold" pitchFamily="34" charset="0"/>
                <a:ea typeface="Outfit Extra Bold" pitchFamily="34" charset="-122"/>
                <a:cs typeface="Outfit Extra Bold" pitchFamily="34" charset="-120"/>
              </a:rPr>
              <a:t>Data Preparation</a:t>
            </a:r>
            <a:endParaRPr lang="en-US" sz="4100" dirty="0"/>
          </a:p>
        </p:txBody>
      </p:sp>
      <p:pic>
        <p:nvPicPr>
          <p:cNvPr id="4" name="Image 1" descr="preencoded.png">    </p:cNvPr>
          <p:cNvPicPr>
            <a:picLocks noChangeAspect="1"/>
          </p:cNvPicPr>
          <p:nvPr/>
        </p:nvPicPr>
        <p:blipFill>
          <a:blip r:embed="rId2"/>
          <a:stretch>
            <a:fillRect/>
          </a:stretch>
        </p:blipFill>
        <p:spPr>
          <a:xfrm>
            <a:off x="732949" y="4163378"/>
            <a:ext cx="3291126" cy="837605"/>
          </a:xfrm>
          <a:prstGeom prst="rect">
            <a:avLst/>
          </a:prstGeom>
        </p:spPr>
      </p:pic>
      <p:sp>
        <p:nvSpPr>
          <p:cNvPr id="5" name="Text 1"/>
          <p:cNvSpPr/>
          <p:nvPr/>
        </p:nvSpPr>
        <p:spPr>
          <a:xfrm>
            <a:off x="942261" y="5315069"/>
            <a:ext cx="2617708" cy="327184"/>
          </a:xfrm>
          <a:prstGeom prst="rect">
            <a:avLst/>
          </a:prstGeom>
          <a:noFill/>
          <a:ln/>
        </p:spPr>
        <p:txBody>
          <a:bodyPr wrap="none" lIns="0" tIns="0" rIns="0" bIns="0" rtlCol="0" anchor="t"/>
          <a:lstStyle/>
          <a:p>
            <a:pPr algn="l"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Collection</a:t>
            </a:r>
            <a:endParaRPr lang="en-US" sz="2050" dirty="0"/>
          </a:p>
        </p:txBody>
      </p:sp>
      <p:sp>
        <p:nvSpPr>
          <p:cNvPr id="6" name="Text 2"/>
          <p:cNvSpPr/>
          <p:nvPr/>
        </p:nvSpPr>
        <p:spPr>
          <a:xfrm>
            <a:off x="942261" y="5767864"/>
            <a:ext cx="2872502" cy="670084"/>
          </a:xfrm>
          <a:prstGeom prst="rect">
            <a:avLst/>
          </a:prstGeom>
          <a:noFill/>
          <a:ln/>
        </p:spPr>
        <p:txBody>
          <a:bodyPr wrap="square" lIns="0" tIns="0" rIns="0" bIns="0" rtlCol="0" anchor="t"/>
          <a:lstStyle/>
          <a:p>
            <a:pPr algn="l" indent="0" marL="0">
              <a:lnSpc>
                <a:spcPts val="2600"/>
              </a:lnSpc>
              <a:buNone/>
            </a:pPr>
            <a:r>
              <a:rPr lang="en-US" sz="1600" b="1" dirty="0">
                <a:solidFill>
                  <a:srgbClr val="2A2742"/>
                </a:solidFill>
                <a:latin typeface="Arimo" pitchFamily="34" charset="0"/>
                <a:ea typeface="Arimo" pitchFamily="34" charset="-122"/>
                <a:cs typeface="Arimo" pitchFamily="34" charset="-120"/>
              </a:rPr>
              <a:t>Source:</a:t>
            </a:r>
            <a:pPr algn="l" indent="0" marL="0">
              <a:lnSpc>
                <a:spcPts val="2600"/>
              </a:lnSpc>
              <a:buNone/>
            </a:pPr>
            <a:r>
              <a:rPr lang="en-US" sz="1600" dirty="0">
                <a:solidFill>
                  <a:srgbClr val="2A2742"/>
                </a:solidFill>
                <a:latin typeface="Arimo" pitchFamily="34" charset="0"/>
                <a:ea typeface="Arimo" pitchFamily="34" charset="-122"/>
                <a:cs typeface="Arimo" pitchFamily="34" charset="-120"/>
              </a:rPr>
              <a:t> CSV files containing training and test data.</a:t>
            </a:r>
            <a:endParaRPr lang="en-US" sz="1600" dirty="0"/>
          </a:p>
        </p:txBody>
      </p:sp>
      <p:pic>
        <p:nvPicPr>
          <p:cNvPr id="7" name="Image 2" descr="preencoded.png">    </p:cNvPr>
          <p:cNvPicPr>
            <a:picLocks noChangeAspect="1"/>
          </p:cNvPicPr>
          <p:nvPr/>
        </p:nvPicPr>
        <p:blipFill>
          <a:blip r:embed="rId3"/>
          <a:stretch>
            <a:fillRect/>
          </a:stretch>
        </p:blipFill>
        <p:spPr>
          <a:xfrm>
            <a:off x="4024074" y="4163378"/>
            <a:ext cx="3291126" cy="837605"/>
          </a:xfrm>
          <a:prstGeom prst="rect">
            <a:avLst/>
          </a:prstGeom>
        </p:spPr>
      </p:pic>
      <p:sp>
        <p:nvSpPr>
          <p:cNvPr id="8" name="Text 3"/>
          <p:cNvSpPr/>
          <p:nvPr/>
        </p:nvSpPr>
        <p:spPr>
          <a:xfrm>
            <a:off x="4233386" y="5315069"/>
            <a:ext cx="2617708" cy="327184"/>
          </a:xfrm>
          <a:prstGeom prst="rect">
            <a:avLst/>
          </a:prstGeom>
          <a:noFill/>
          <a:ln/>
        </p:spPr>
        <p:txBody>
          <a:bodyPr wrap="none" lIns="0" tIns="0" rIns="0" bIns="0" rtlCol="0" anchor="t"/>
          <a:lstStyle/>
          <a:p>
            <a:pPr algn="l"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Cleaning</a:t>
            </a:r>
            <a:endParaRPr lang="en-US" sz="2050" dirty="0"/>
          </a:p>
        </p:txBody>
      </p:sp>
      <p:sp>
        <p:nvSpPr>
          <p:cNvPr id="9" name="Text 4"/>
          <p:cNvSpPr/>
          <p:nvPr/>
        </p:nvSpPr>
        <p:spPr>
          <a:xfrm>
            <a:off x="4233386" y="5767864"/>
            <a:ext cx="2872502" cy="1675209"/>
          </a:xfrm>
          <a:prstGeom prst="rect">
            <a:avLst/>
          </a:prstGeom>
          <a:noFill/>
          <a:ln/>
        </p:spPr>
        <p:txBody>
          <a:bodyPr wrap="square" lIns="0" tIns="0" rIns="0" bIns="0" rtlCol="0" anchor="t"/>
          <a:lstStyle/>
          <a:p>
            <a:pPr marL="342900" indent="-342900">
              <a:lnSpc>
                <a:spcPts val="2600"/>
              </a:lnSpc>
              <a:buSzPct val="100000"/>
              <a:buChar char="•"/>
            </a:pPr>
            <a:r>
              <a:rPr lang="en-US" sz="1600" dirty="0">
                <a:solidFill>
                  <a:srgbClr val="2A2742"/>
                </a:solidFill>
                <a:latin typeface="Arimo" pitchFamily="34" charset="0"/>
                <a:ea typeface="Arimo" pitchFamily="34" charset="-122"/>
                <a:cs typeface="Arimo" pitchFamily="34" charset="-120"/>
              </a:rPr>
              <a:t>Handling missing values by replacing numerical columns with median values and categorical columns with mode values.</a:t>
            </a:r>
            <a:endParaRPr lang="en-US" sz="1600" dirty="0"/>
          </a:p>
        </p:txBody>
      </p:sp>
      <p:pic>
        <p:nvPicPr>
          <p:cNvPr id="10" name="Image 3" descr="preencoded.png">    </p:cNvPr>
          <p:cNvPicPr>
            <a:picLocks noChangeAspect="1"/>
          </p:cNvPicPr>
          <p:nvPr/>
        </p:nvPicPr>
        <p:blipFill>
          <a:blip r:embed="rId4"/>
          <a:stretch>
            <a:fillRect/>
          </a:stretch>
        </p:blipFill>
        <p:spPr>
          <a:xfrm>
            <a:off x="7315200" y="4163378"/>
            <a:ext cx="3291126" cy="837605"/>
          </a:xfrm>
          <a:prstGeom prst="rect">
            <a:avLst/>
          </a:prstGeom>
        </p:spPr>
      </p:pic>
      <p:sp>
        <p:nvSpPr>
          <p:cNvPr id="11" name="Text 5"/>
          <p:cNvSpPr/>
          <p:nvPr/>
        </p:nvSpPr>
        <p:spPr>
          <a:xfrm>
            <a:off x="7524512" y="5315069"/>
            <a:ext cx="2617708" cy="327184"/>
          </a:xfrm>
          <a:prstGeom prst="rect">
            <a:avLst/>
          </a:prstGeom>
          <a:noFill/>
          <a:ln/>
        </p:spPr>
        <p:txBody>
          <a:bodyPr wrap="none" lIns="0" tIns="0" rIns="0" bIns="0" rtlCol="0" anchor="t"/>
          <a:lstStyle/>
          <a:p>
            <a:pPr algn="l"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Transformation</a:t>
            </a:r>
            <a:endParaRPr lang="en-US" sz="2050" dirty="0"/>
          </a:p>
        </p:txBody>
      </p:sp>
      <p:sp>
        <p:nvSpPr>
          <p:cNvPr id="12" name="Text 6"/>
          <p:cNvSpPr/>
          <p:nvPr/>
        </p:nvSpPr>
        <p:spPr>
          <a:xfrm>
            <a:off x="7524512" y="5767864"/>
            <a:ext cx="2872502" cy="670084"/>
          </a:xfrm>
          <a:prstGeom prst="rect">
            <a:avLst/>
          </a:prstGeom>
          <a:noFill/>
          <a:ln/>
        </p:spPr>
        <p:txBody>
          <a:bodyPr wrap="squar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Encoding categorical variables using Label Encoding.</a:t>
            </a:r>
            <a:endParaRPr lang="en-US" sz="1600" dirty="0"/>
          </a:p>
        </p:txBody>
      </p:sp>
      <p:pic>
        <p:nvPicPr>
          <p:cNvPr id="13" name="Image 4" descr="preencoded.png">    </p:cNvPr>
          <p:cNvPicPr>
            <a:picLocks noChangeAspect="1"/>
          </p:cNvPicPr>
          <p:nvPr/>
        </p:nvPicPr>
        <p:blipFill>
          <a:blip r:embed="rId5"/>
          <a:stretch>
            <a:fillRect/>
          </a:stretch>
        </p:blipFill>
        <p:spPr>
          <a:xfrm>
            <a:off x="10606326" y="4163378"/>
            <a:ext cx="3291126" cy="837605"/>
          </a:xfrm>
          <a:prstGeom prst="rect">
            <a:avLst/>
          </a:prstGeom>
        </p:spPr>
      </p:pic>
      <p:sp>
        <p:nvSpPr>
          <p:cNvPr id="14" name="Text 7"/>
          <p:cNvSpPr/>
          <p:nvPr/>
        </p:nvSpPr>
        <p:spPr>
          <a:xfrm>
            <a:off x="10815638" y="5315069"/>
            <a:ext cx="2617708" cy="327184"/>
          </a:xfrm>
          <a:prstGeom prst="rect">
            <a:avLst/>
          </a:prstGeom>
          <a:noFill/>
          <a:ln/>
        </p:spPr>
        <p:txBody>
          <a:bodyPr wrap="none" lIns="0" tIns="0" rIns="0" bIns="0" rtlCol="0" anchor="t"/>
          <a:lstStyle/>
          <a:p>
            <a:pPr algn="l"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Normalization</a:t>
            </a:r>
            <a:endParaRPr lang="en-US" sz="2050" dirty="0"/>
          </a:p>
        </p:txBody>
      </p:sp>
      <p:sp>
        <p:nvSpPr>
          <p:cNvPr id="15" name="Text 8"/>
          <p:cNvSpPr/>
          <p:nvPr/>
        </p:nvSpPr>
        <p:spPr>
          <a:xfrm>
            <a:off x="10815638" y="5767864"/>
            <a:ext cx="2872502" cy="1005126"/>
          </a:xfrm>
          <a:prstGeom prst="rect">
            <a:avLst/>
          </a:prstGeom>
          <a:noFill/>
          <a:ln/>
        </p:spPr>
        <p:txBody>
          <a:bodyPr wrap="square" lIns="0" tIns="0" rIns="0" bIns="0" rtlCol="0" anchor="t"/>
          <a:lstStyle/>
          <a:p>
            <a:pPr lvl="1" marL="685800" indent="-342900">
              <a:lnSpc>
                <a:spcPts val="2600"/>
              </a:lnSpc>
              <a:buSzPct val="100000"/>
              <a:buChar char="•"/>
            </a:pPr>
            <a:r>
              <a:rPr lang="en-US" sz="1600" dirty="0">
                <a:solidFill>
                  <a:srgbClr val="2A2742"/>
                </a:solidFill>
                <a:latin typeface="Arimo" pitchFamily="34" charset="0"/>
                <a:ea typeface="Arimo" pitchFamily="34" charset="-122"/>
                <a:cs typeface="Arimo" pitchFamily="34" charset="-120"/>
              </a:rPr>
              <a:t>Scaling data using StandardScaler for consistent model input.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396835" y="332661"/>
            <a:ext cx="3479244"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Exploratory Data Analysis</a:t>
            </a:r>
            <a:endParaRPr lang="en-US" sz="2200" dirty="0"/>
          </a:p>
        </p:txBody>
      </p:sp>
      <p:pic>
        <p:nvPicPr>
          <p:cNvPr id="4" name="Image 1" descr="preencoded.png">    </p:cNvPr>
          <p:cNvPicPr>
            <a:picLocks noChangeAspect="1"/>
          </p:cNvPicPr>
          <p:nvPr/>
        </p:nvPicPr>
        <p:blipFill>
          <a:blip r:embed="rId2"/>
          <a:stretch>
            <a:fillRect/>
          </a:stretch>
        </p:blipFill>
        <p:spPr>
          <a:xfrm>
            <a:off x="396835" y="857012"/>
            <a:ext cx="396835" cy="396835"/>
          </a:xfrm>
          <a:prstGeom prst="rect">
            <a:avLst/>
          </a:prstGeom>
        </p:spPr>
      </p:pic>
      <p:sp>
        <p:nvSpPr>
          <p:cNvPr id="5" name="Text 1"/>
          <p:cNvSpPr/>
          <p:nvPr/>
        </p:nvSpPr>
        <p:spPr>
          <a:xfrm>
            <a:off x="396835" y="1395532"/>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Visualization</a:t>
            </a:r>
            <a:endParaRPr lang="en-US" sz="1100" dirty="0"/>
          </a:p>
        </p:txBody>
      </p:sp>
      <p:sp>
        <p:nvSpPr>
          <p:cNvPr id="6" name="Text 2"/>
          <p:cNvSpPr/>
          <p:nvPr/>
        </p:nvSpPr>
        <p:spPr>
          <a:xfrm>
            <a:off x="396835" y="1640681"/>
            <a:ext cx="2670096"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Create charts to understand data distribution.</a:t>
            </a:r>
            <a:endParaRPr lang="en-US" sz="850" dirty="0"/>
          </a:p>
        </p:txBody>
      </p:sp>
      <p:pic>
        <p:nvPicPr>
          <p:cNvPr id="7" name="Image 2" descr="preencoded.png">    </p:cNvPr>
          <p:cNvPicPr>
            <a:picLocks noChangeAspect="1"/>
          </p:cNvPicPr>
          <p:nvPr/>
        </p:nvPicPr>
        <p:blipFill>
          <a:blip r:embed="rId3"/>
          <a:stretch>
            <a:fillRect/>
          </a:stretch>
        </p:blipFill>
        <p:spPr>
          <a:xfrm>
            <a:off x="396835" y="1949648"/>
            <a:ext cx="1146691" cy="1185743"/>
          </a:xfrm>
          <a:prstGeom prst="rect">
            <a:avLst/>
          </a:prstGeom>
        </p:spPr>
      </p:pic>
      <p:pic>
        <p:nvPicPr>
          <p:cNvPr id="8" name="Image 3" descr="preencoded.png">    </p:cNvPr>
          <p:cNvPicPr>
            <a:picLocks noChangeAspect="1"/>
          </p:cNvPicPr>
          <p:nvPr/>
        </p:nvPicPr>
        <p:blipFill>
          <a:blip r:embed="rId4"/>
          <a:stretch>
            <a:fillRect/>
          </a:stretch>
        </p:blipFill>
        <p:spPr>
          <a:xfrm>
            <a:off x="3236952" y="857012"/>
            <a:ext cx="396835" cy="396835"/>
          </a:xfrm>
          <a:prstGeom prst="rect">
            <a:avLst/>
          </a:prstGeom>
        </p:spPr>
      </p:pic>
      <p:sp>
        <p:nvSpPr>
          <p:cNvPr id="9" name="Text 3"/>
          <p:cNvSpPr/>
          <p:nvPr/>
        </p:nvSpPr>
        <p:spPr>
          <a:xfrm>
            <a:off x="3236952" y="1395532"/>
            <a:ext cx="1441252"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Pattern Identification</a:t>
            </a:r>
            <a:endParaRPr lang="en-US" sz="1100" dirty="0"/>
          </a:p>
        </p:txBody>
      </p:sp>
      <p:sp>
        <p:nvSpPr>
          <p:cNvPr id="10" name="Text 4"/>
          <p:cNvSpPr/>
          <p:nvPr/>
        </p:nvSpPr>
        <p:spPr>
          <a:xfrm>
            <a:off x="3236952" y="1640681"/>
            <a:ext cx="2670096"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Identify trends and correlations.</a:t>
            </a:r>
            <a:endParaRPr lang="en-US" sz="850" dirty="0"/>
          </a:p>
        </p:txBody>
      </p:sp>
      <p:pic>
        <p:nvPicPr>
          <p:cNvPr id="11" name="Image 4" descr="preencoded.png">    </p:cNvPr>
          <p:cNvPicPr>
            <a:picLocks noChangeAspect="1"/>
          </p:cNvPicPr>
          <p:nvPr/>
        </p:nvPicPr>
        <p:blipFill>
          <a:blip r:embed="rId5"/>
          <a:stretch>
            <a:fillRect/>
          </a:stretch>
        </p:blipFill>
        <p:spPr>
          <a:xfrm>
            <a:off x="3236952" y="1949648"/>
            <a:ext cx="1146691" cy="900946"/>
          </a:xfrm>
          <a:prstGeom prst="rect">
            <a:avLst/>
          </a:prstGeom>
        </p:spPr>
      </p:pic>
      <p:pic>
        <p:nvPicPr>
          <p:cNvPr id="12" name="Image 5" descr="preencoded.png">    </p:cNvPr>
          <p:cNvPicPr>
            <a:picLocks noChangeAspect="1"/>
          </p:cNvPicPr>
          <p:nvPr/>
        </p:nvPicPr>
        <p:blipFill>
          <a:blip r:embed="rId6"/>
          <a:stretch>
            <a:fillRect/>
          </a:stretch>
        </p:blipFill>
        <p:spPr>
          <a:xfrm>
            <a:off x="6077069" y="857012"/>
            <a:ext cx="396835" cy="396835"/>
          </a:xfrm>
          <a:prstGeom prst="rect">
            <a:avLst/>
          </a:prstGeom>
        </p:spPr>
      </p:pic>
      <p:sp>
        <p:nvSpPr>
          <p:cNvPr id="13" name="Text 5"/>
          <p:cNvSpPr/>
          <p:nvPr/>
        </p:nvSpPr>
        <p:spPr>
          <a:xfrm>
            <a:off x="6077069" y="1395532"/>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Insight Generation</a:t>
            </a:r>
            <a:endParaRPr lang="en-US" sz="1100" dirty="0"/>
          </a:p>
        </p:txBody>
      </p:sp>
      <p:sp>
        <p:nvSpPr>
          <p:cNvPr id="14" name="Text 6"/>
          <p:cNvSpPr/>
          <p:nvPr/>
        </p:nvSpPr>
        <p:spPr>
          <a:xfrm>
            <a:off x="6077069" y="1640681"/>
            <a:ext cx="2670096" cy="181451"/>
          </a:xfrm>
          <a:prstGeom prst="rect">
            <a:avLst/>
          </a:prstGeom>
          <a:noFill/>
          <a:ln/>
        </p:spPr>
        <p:txBody>
          <a:bodyPr wrap="none" lIns="0" tIns="0" rIns="0" bIns="0" rtlCol="0" anchor="t"/>
          <a:lstStyle/>
          <a:p>
            <a:pPr algn="l" indent="0" marL="0">
              <a:lnSpc>
                <a:spcPts val="1400"/>
              </a:lnSpc>
              <a:buNone/>
            </a:pPr>
            <a:r>
              <a:rPr lang="en-US" sz="850" dirty="0">
                <a:solidFill>
                  <a:srgbClr val="2A2742"/>
                </a:solidFill>
                <a:latin typeface="Arimo" pitchFamily="34" charset="0"/>
                <a:ea typeface="Arimo" pitchFamily="34" charset="-122"/>
                <a:cs typeface="Arimo" pitchFamily="34" charset="-120"/>
              </a:rPr>
              <a:t>Generate insights to inform feature engineering.</a:t>
            </a:r>
            <a:endParaRPr lang="en-US" sz="850" dirty="0"/>
          </a:p>
        </p:txBody>
      </p:sp>
      <p:pic>
        <p:nvPicPr>
          <p:cNvPr id="15" name="Image 6" descr="preencoded.png">    </p:cNvPr>
          <p:cNvPicPr>
            <a:picLocks noChangeAspect="1"/>
          </p:cNvPicPr>
          <p:nvPr/>
        </p:nvPicPr>
        <p:blipFill>
          <a:blip r:embed="rId7"/>
          <a:stretch>
            <a:fillRect/>
          </a:stretch>
        </p:blipFill>
        <p:spPr>
          <a:xfrm>
            <a:off x="6077069" y="1949648"/>
            <a:ext cx="1146691" cy="619125"/>
          </a:xfrm>
          <a:prstGeom prst="rect">
            <a:avLst/>
          </a:prstGeom>
        </p:spPr>
      </p:pic>
      <p:pic>
        <p:nvPicPr>
          <p:cNvPr id="16" name="Image 7" descr="preencoded.png">    </p:cNvPr>
          <p:cNvPicPr>
            <a:picLocks noChangeAspect="1"/>
          </p:cNvPicPr>
          <p:nvPr/>
        </p:nvPicPr>
        <p:blipFill>
          <a:blip r:embed="rId8"/>
          <a:stretch>
            <a:fillRect/>
          </a:stretch>
        </p:blipFill>
        <p:spPr>
          <a:xfrm>
            <a:off x="396835" y="3475553"/>
            <a:ext cx="396835" cy="396835"/>
          </a:xfrm>
          <a:prstGeom prst="rect">
            <a:avLst/>
          </a:prstGeom>
        </p:spPr>
      </p:pic>
      <p:pic>
        <p:nvPicPr>
          <p:cNvPr id="17" name="Image 8" descr="preencoded.png">    </p:cNvPr>
          <p:cNvPicPr>
            <a:picLocks noChangeAspect="1"/>
          </p:cNvPicPr>
          <p:nvPr/>
        </p:nvPicPr>
        <p:blipFill>
          <a:blip r:embed="rId9"/>
          <a:stretch>
            <a:fillRect/>
          </a:stretch>
        </p:blipFill>
        <p:spPr>
          <a:xfrm>
            <a:off x="396835" y="4014073"/>
            <a:ext cx="1335048" cy="940237"/>
          </a:xfrm>
          <a:prstGeom prst="rect">
            <a:avLst/>
          </a:prstGeom>
        </p:spPr>
      </p:pic>
      <p:sp>
        <p:nvSpPr>
          <p:cNvPr id="18" name="Text 7"/>
          <p:cNvSpPr/>
          <p:nvPr/>
        </p:nvSpPr>
        <p:spPr>
          <a:xfrm>
            <a:off x="396835" y="5081826"/>
            <a:ext cx="2043113"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Distribution of monthly income</a:t>
            </a:r>
            <a:endParaRPr lang="en-US" sz="1100" dirty="0"/>
          </a:p>
        </p:txBody>
      </p:sp>
      <p:sp>
        <p:nvSpPr>
          <p:cNvPr id="19" name="Text 8"/>
          <p:cNvSpPr/>
          <p:nvPr/>
        </p:nvSpPr>
        <p:spPr>
          <a:xfrm>
            <a:off x="396835" y="5326975"/>
            <a:ext cx="2670096" cy="181451"/>
          </a:xfrm>
          <a:prstGeom prst="rect">
            <a:avLst/>
          </a:prstGeom>
          <a:noFill/>
          <a:ln/>
        </p:spPr>
        <p:txBody>
          <a:bodyPr wrap="none" lIns="0" tIns="0" rIns="0" bIns="0" rtlCol="0" anchor="t"/>
          <a:lstStyle/>
          <a:p>
            <a:pPr algn="l" indent="0" marL="0">
              <a:lnSpc>
                <a:spcPts val="1400"/>
              </a:lnSpc>
              <a:buNone/>
            </a:pPr>
            <a:endParaRPr lang="en-US" sz="850" dirty="0"/>
          </a:p>
        </p:txBody>
      </p:sp>
      <p:pic>
        <p:nvPicPr>
          <p:cNvPr id="20" name="Image 9" descr="preencoded.png">    </p:cNvPr>
          <p:cNvPicPr>
            <a:picLocks noChangeAspect="1"/>
          </p:cNvPicPr>
          <p:nvPr/>
        </p:nvPicPr>
        <p:blipFill>
          <a:blip r:embed="rId10"/>
          <a:stretch>
            <a:fillRect/>
          </a:stretch>
        </p:blipFill>
        <p:spPr>
          <a:xfrm>
            <a:off x="3236952" y="3475553"/>
            <a:ext cx="396835" cy="396835"/>
          </a:xfrm>
          <a:prstGeom prst="rect">
            <a:avLst/>
          </a:prstGeom>
        </p:spPr>
      </p:pic>
      <p:pic>
        <p:nvPicPr>
          <p:cNvPr id="21" name="Image 10" descr="preencoded.png">    </p:cNvPr>
          <p:cNvPicPr>
            <a:picLocks noChangeAspect="1"/>
          </p:cNvPicPr>
          <p:nvPr/>
        </p:nvPicPr>
        <p:blipFill>
          <a:blip r:embed="rId11"/>
          <a:stretch>
            <a:fillRect/>
          </a:stretch>
        </p:blipFill>
        <p:spPr>
          <a:xfrm>
            <a:off x="3236952" y="4014073"/>
            <a:ext cx="1335048" cy="926902"/>
          </a:xfrm>
          <a:prstGeom prst="rect">
            <a:avLst/>
          </a:prstGeom>
        </p:spPr>
      </p:pic>
      <p:sp>
        <p:nvSpPr>
          <p:cNvPr id="22" name="Text 9"/>
          <p:cNvSpPr/>
          <p:nvPr/>
        </p:nvSpPr>
        <p:spPr>
          <a:xfrm>
            <a:off x="3236952" y="5068491"/>
            <a:ext cx="2042279"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Distribution of num of bank a/c</a:t>
            </a:r>
            <a:endParaRPr lang="en-US" sz="1100" dirty="0"/>
          </a:p>
        </p:txBody>
      </p:sp>
      <p:sp>
        <p:nvSpPr>
          <p:cNvPr id="23" name="Text 10"/>
          <p:cNvSpPr/>
          <p:nvPr/>
        </p:nvSpPr>
        <p:spPr>
          <a:xfrm>
            <a:off x="3236952" y="5313640"/>
            <a:ext cx="2670096" cy="181451"/>
          </a:xfrm>
          <a:prstGeom prst="rect">
            <a:avLst/>
          </a:prstGeom>
          <a:noFill/>
          <a:ln/>
        </p:spPr>
        <p:txBody>
          <a:bodyPr wrap="none" lIns="0" tIns="0" rIns="0" bIns="0" rtlCol="0" anchor="t"/>
          <a:lstStyle/>
          <a:p>
            <a:pPr algn="l" indent="0" marL="0">
              <a:lnSpc>
                <a:spcPts val="1400"/>
              </a:lnSpc>
              <a:buNone/>
            </a:pPr>
            <a:endParaRPr lang="en-US" sz="850" dirty="0"/>
          </a:p>
        </p:txBody>
      </p:sp>
      <p:pic>
        <p:nvPicPr>
          <p:cNvPr id="24" name="Image 11" descr="preencoded.png">    </p:cNvPr>
          <p:cNvPicPr>
            <a:picLocks noChangeAspect="1"/>
          </p:cNvPicPr>
          <p:nvPr/>
        </p:nvPicPr>
        <p:blipFill>
          <a:blip r:embed="rId12"/>
          <a:stretch>
            <a:fillRect/>
          </a:stretch>
        </p:blipFill>
        <p:spPr>
          <a:xfrm>
            <a:off x="6077069" y="3475553"/>
            <a:ext cx="396835" cy="396835"/>
          </a:xfrm>
          <a:prstGeom prst="rect">
            <a:avLst/>
          </a:prstGeom>
        </p:spPr>
      </p:pic>
      <p:pic>
        <p:nvPicPr>
          <p:cNvPr id="25" name="Image 12" descr="preencoded.png">    </p:cNvPr>
          <p:cNvPicPr>
            <a:picLocks noChangeAspect="1"/>
          </p:cNvPicPr>
          <p:nvPr/>
        </p:nvPicPr>
        <p:blipFill>
          <a:blip r:embed="rId13"/>
          <a:stretch>
            <a:fillRect/>
          </a:stretch>
        </p:blipFill>
        <p:spPr>
          <a:xfrm>
            <a:off x="6077069" y="4014073"/>
            <a:ext cx="1335048" cy="931902"/>
          </a:xfrm>
          <a:prstGeom prst="rect">
            <a:avLst/>
          </a:prstGeom>
        </p:spPr>
      </p:pic>
      <p:sp>
        <p:nvSpPr>
          <p:cNvPr id="26" name="Text 11"/>
          <p:cNvSpPr/>
          <p:nvPr/>
        </p:nvSpPr>
        <p:spPr>
          <a:xfrm>
            <a:off x="6077069" y="5073491"/>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Distribution of delay</a:t>
            </a:r>
            <a:endParaRPr lang="en-US" sz="1100" dirty="0"/>
          </a:p>
        </p:txBody>
      </p:sp>
      <p:sp>
        <p:nvSpPr>
          <p:cNvPr id="27" name="Text 12"/>
          <p:cNvSpPr/>
          <p:nvPr/>
        </p:nvSpPr>
        <p:spPr>
          <a:xfrm>
            <a:off x="6077069" y="5318641"/>
            <a:ext cx="2670096" cy="181451"/>
          </a:xfrm>
          <a:prstGeom prst="rect">
            <a:avLst/>
          </a:prstGeom>
          <a:noFill/>
          <a:ln/>
        </p:spPr>
        <p:txBody>
          <a:bodyPr wrap="none" lIns="0" tIns="0" rIns="0" bIns="0" rtlCol="0" anchor="t"/>
          <a:lstStyle/>
          <a:p>
            <a:pPr algn="l" indent="0" marL="0">
              <a:lnSpc>
                <a:spcPts val="1400"/>
              </a:lnSpc>
              <a:buNone/>
            </a:pPr>
            <a:endParaRPr lang="en-US" sz="850" dirty="0"/>
          </a:p>
        </p:txBody>
      </p:sp>
      <p:pic>
        <p:nvPicPr>
          <p:cNvPr id="28" name="Image 13" descr="preencoded.png">    </p:cNvPr>
          <p:cNvPicPr>
            <a:picLocks noChangeAspect="1"/>
          </p:cNvPicPr>
          <p:nvPr/>
        </p:nvPicPr>
        <p:blipFill>
          <a:blip r:embed="rId14"/>
          <a:stretch>
            <a:fillRect/>
          </a:stretch>
        </p:blipFill>
        <p:spPr>
          <a:xfrm>
            <a:off x="396835" y="5848588"/>
            <a:ext cx="396835" cy="396835"/>
          </a:xfrm>
          <a:prstGeom prst="rect">
            <a:avLst/>
          </a:prstGeom>
        </p:spPr>
      </p:pic>
      <p:pic>
        <p:nvPicPr>
          <p:cNvPr id="29" name="Image 14" descr="preencoded.png">    </p:cNvPr>
          <p:cNvPicPr>
            <a:picLocks noChangeAspect="1"/>
          </p:cNvPicPr>
          <p:nvPr/>
        </p:nvPicPr>
        <p:blipFill>
          <a:blip r:embed="rId15"/>
          <a:stretch>
            <a:fillRect/>
          </a:stretch>
        </p:blipFill>
        <p:spPr>
          <a:xfrm>
            <a:off x="396835" y="6387108"/>
            <a:ext cx="1335048" cy="909280"/>
          </a:xfrm>
          <a:prstGeom prst="rect">
            <a:avLst/>
          </a:prstGeom>
        </p:spPr>
      </p:pic>
      <p:sp>
        <p:nvSpPr>
          <p:cNvPr id="30" name="Text 13"/>
          <p:cNvSpPr/>
          <p:nvPr/>
        </p:nvSpPr>
        <p:spPr>
          <a:xfrm>
            <a:off x="396835" y="7423904"/>
            <a:ext cx="1822013"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Distribution of interest rate</a:t>
            </a:r>
            <a:endParaRPr lang="en-US" sz="1100" dirty="0"/>
          </a:p>
        </p:txBody>
      </p:sp>
      <p:sp>
        <p:nvSpPr>
          <p:cNvPr id="31" name="Text 14"/>
          <p:cNvSpPr/>
          <p:nvPr/>
        </p:nvSpPr>
        <p:spPr>
          <a:xfrm>
            <a:off x="396835" y="7669054"/>
            <a:ext cx="2670096" cy="181451"/>
          </a:xfrm>
          <a:prstGeom prst="rect">
            <a:avLst/>
          </a:prstGeom>
          <a:noFill/>
          <a:ln/>
        </p:spPr>
        <p:txBody>
          <a:bodyPr wrap="none" lIns="0" tIns="0" rIns="0" bIns="0" rtlCol="0" anchor="t"/>
          <a:lstStyle/>
          <a:p>
            <a:pPr algn="l" indent="0" marL="0">
              <a:lnSpc>
                <a:spcPts val="1400"/>
              </a:lnSpc>
              <a:buNone/>
            </a:pPr>
            <a:endParaRPr lang="en-US" sz="850" dirty="0"/>
          </a:p>
        </p:txBody>
      </p:sp>
      <p:pic>
        <p:nvPicPr>
          <p:cNvPr id="32" name="Image 15" descr="preencoded.png">    </p:cNvPr>
          <p:cNvPicPr>
            <a:picLocks noChangeAspect="1"/>
          </p:cNvPicPr>
          <p:nvPr/>
        </p:nvPicPr>
        <p:blipFill>
          <a:blip r:embed="rId16"/>
          <a:stretch>
            <a:fillRect/>
          </a:stretch>
        </p:blipFill>
        <p:spPr>
          <a:xfrm>
            <a:off x="3236952" y="5848588"/>
            <a:ext cx="396835" cy="396835"/>
          </a:xfrm>
          <a:prstGeom prst="rect">
            <a:avLst/>
          </a:prstGeom>
        </p:spPr>
      </p:pic>
      <p:pic>
        <p:nvPicPr>
          <p:cNvPr id="33" name="Image 16" descr="preencoded.png">    </p:cNvPr>
          <p:cNvPicPr>
            <a:picLocks noChangeAspect="1"/>
          </p:cNvPicPr>
          <p:nvPr/>
        </p:nvPicPr>
        <p:blipFill>
          <a:blip r:embed="rId17"/>
          <a:stretch>
            <a:fillRect/>
          </a:stretch>
        </p:blipFill>
        <p:spPr>
          <a:xfrm>
            <a:off x="3236952" y="6387108"/>
            <a:ext cx="1335048" cy="955596"/>
          </a:xfrm>
          <a:prstGeom prst="rect">
            <a:avLst/>
          </a:prstGeom>
        </p:spPr>
      </p:pic>
      <p:sp>
        <p:nvSpPr>
          <p:cNvPr id="34" name="Text 15"/>
          <p:cNvSpPr/>
          <p:nvPr/>
        </p:nvSpPr>
        <p:spPr>
          <a:xfrm>
            <a:off x="3236952" y="7470219"/>
            <a:ext cx="2433757"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Distribution of credit utilization ratio</a:t>
            </a:r>
            <a:endParaRPr lang="en-US" sz="1100" dirty="0"/>
          </a:p>
        </p:txBody>
      </p:sp>
      <p:sp>
        <p:nvSpPr>
          <p:cNvPr id="35" name="Text 16"/>
          <p:cNvSpPr/>
          <p:nvPr/>
        </p:nvSpPr>
        <p:spPr>
          <a:xfrm>
            <a:off x="3236952" y="7715369"/>
            <a:ext cx="2670096" cy="181451"/>
          </a:xfrm>
          <a:prstGeom prst="rect">
            <a:avLst/>
          </a:prstGeom>
          <a:noFill/>
          <a:ln/>
        </p:spPr>
        <p:txBody>
          <a:bodyPr wrap="none" lIns="0" tIns="0" rIns="0" bIns="0" rtlCol="0" anchor="t"/>
          <a:lstStyle/>
          <a:p>
            <a:pPr algn="l" indent="0" marL="0">
              <a:lnSpc>
                <a:spcPts val="1400"/>
              </a:lnSpc>
              <a:buNone/>
            </a:pPr>
            <a:endParaRPr lang="en-US" sz="850" dirty="0"/>
          </a:p>
        </p:txBody>
      </p:sp>
      <p:pic>
        <p:nvPicPr>
          <p:cNvPr id="36" name="Image 17" descr="preencoded.png">    </p:cNvPr>
          <p:cNvPicPr>
            <a:picLocks noChangeAspect="1"/>
          </p:cNvPicPr>
          <p:nvPr/>
        </p:nvPicPr>
        <p:blipFill>
          <a:blip r:embed="rId18"/>
          <a:stretch>
            <a:fillRect/>
          </a:stretch>
        </p:blipFill>
        <p:spPr>
          <a:xfrm>
            <a:off x="6077069" y="5848588"/>
            <a:ext cx="396835" cy="396835"/>
          </a:xfrm>
          <a:prstGeom prst="rect">
            <a:avLst/>
          </a:prstGeom>
        </p:spPr>
      </p:pic>
      <p:pic>
        <p:nvPicPr>
          <p:cNvPr id="37" name="Image 18" descr="preencoded.png">    </p:cNvPr>
          <p:cNvPicPr>
            <a:picLocks noChangeAspect="1"/>
          </p:cNvPicPr>
          <p:nvPr/>
        </p:nvPicPr>
        <p:blipFill>
          <a:blip r:embed="rId19"/>
          <a:stretch>
            <a:fillRect/>
          </a:stretch>
        </p:blipFill>
        <p:spPr>
          <a:xfrm>
            <a:off x="6077069" y="6387108"/>
            <a:ext cx="1335048" cy="926902"/>
          </a:xfrm>
          <a:prstGeom prst="rect">
            <a:avLst/>
          </a:prstGeom>
        </p:spPr>
      </p:pic>
      <p:sp>
        <p:nvSpPr>
          <p:cNvPr id="38" name="Text 17"/>
          <p:cNvSpPr/>
          <p:nvPr/>
        </p:nvSpPr>
        <p:spPr>
          <a:xfrm>
            <a:off x="6077069" y="7441525"/>
            <a:ext cx="2263140" cy="177165"/>
          </a:xfrm>
          <a:prstGeom prst="rect">
            <a:avLst/>
          </a:prstGeom>
          <a:noFill/>
          <a:ln/>
        </p:spPr>
        <p:txBody>
          <a:bodyPr wrap="none" lIns="0" tIns="0" rIns="0" bIns="0" rtlCol="0" anchor="t"/>
          <a:lstStyle/>
          <a:p>
            <a:pPr algn="l" indent="0" marL="0">
              <a:lnSpc>
                <a:spcPts val="1350"/>
              </a:lnSpc>
              <a:buNone/>
            </a:pPr>
            <a:r>
              <a:rPr lang="en-US" sz="1100" b="1" dirty="0">
                <a:solidFill>
                  <a:srgbClr val="2A2742"/>
                </a:solidFill>
                <a:latin typeface="Outfit Extra Bold" pitchFamily="34" charset="0"/>
                <a:ea typeface="Outfit Extra Bold" pitchFamily="34" charset="-122"/>
                <a:cs typeface="Outfit Extra Bold" pitchFamily="34" charset="-120"/>
              </a:rPr>
              <a:t>Distribution of num of credit cards</a:t>
            </a:r>
            <a:endParaRPr lang="en-US" sz="1100" dirty="0"/>
          </a:p>
        </p:txBody>
      </p:sp>
      <p:sp>
        <p:nvSpPr>
          <p:cNvPr id="39" name="Text 18"/>
          <p:cNvSpPr/>
          <p:nvPr/>
        </p:nvSpPr>
        <p:spPr>
          <a:xfrm>
            <a:off x="6077069" y="7686675"/>
            <a:ext cx="2670096" cy="181451"/>
          </a:xfrm>
          <a:prstGeom prst="rect">
            <a:avLst/>
          </a:prstGeom>
          <a:noFill/>
          <a:ln/>
        </p:spPr>
        <p:txBody>
          <a:bodyPr wrap="none" lIns="0" tIns="0" rIns="0" bIns="0" rtlCol="0" anchor="t"/>
          <a:lstStyle/>
          <a:p>
            <a:pPr algn="l" indent="0" marL="0">
              <a:lnSpc>
                <a:spcPts val="1400"/>
              </a:lnSpc>
              <a:buNone/>
            </a:pP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0562" y="542568"/>
            <a:ext cx="4932759" cy="616506"/>
          </a:xfrm>
          <a:prstGeom prst="rect">
            <a:avLst/>
          </a:prstGeom>
          <a:noFill/>
          <a:ln/>
        </p:spPr>
        <p:txBody>
          <a:bodyPr wrap="none" lIns="0" tIns="0" rIns="0" bIns="0" rtlCol="0" anchor="t"/>
          <a:lstStyle/>
          <a:p>
            <a:pPr indent="0" marL="0">
              <a:lnSpc>
                <a:spcPts val="4850"/>
              </a:lnSpc>
              <a:buNone/>
            </a:pPr>
            <a:r>
              <a:rPr lang="en-US" sz="3850" b="1" dirty="0">
                <a:solidFill>
                  <a:srgbClr val="231971"/>
                </a:solidFill>
                <a:latin typeface="Outfit Extra Bold" pitchFamily="34" charset="0"/>
                <a:ea typeface="Outfit Extra Bold" pitchFamily="34" charset="-122"/>
                <a:cs typeface="Outfit Extra Bold" pitchFamily="34" charset="-120"/>
              </a:rPr>
              <a:t>Feature Engineering</a:t>
            </a:r>
            <a:endParaRPr lang="en-US" sz="3850" dirty="0"/>
          </a:p>
        </p:txBody>
      </p:sp>
      <p:sp>
        <p:nvSpPr>
          <p:cNvPr id="3" name="Text 1"/>
          <p:cNvSpPr/>
          <p:nvPr/>
        </p:nvSpPr>
        <p:spPr>
          <a:xfrm>
            <a:off x="690562" y="1553647"/>
            <a:ext cx="13249275" cy="315635"/>
          </a:xfrm>
          <a:prstGeom prst="rect">
            <a:avLst/>
          </a:prstGeom>
          <a:noFill/>
          <a:ln/>
        </p:spPr>
        <p:txBody>
          <a:bodyPr wrap="non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Feature engineering enhances model accuracy through a systematic process:</a:t>
            </a:r>
            <a:endParaRPr lang="en-US" sz="1550" dirty="0"/>
          </a:p>
        </p:txBody>
      </p:sp>
      <p:pic>
        <p:nvPicPr>
          <p:cNvPr id="4" name="Image 0" descr="preencoded.png">    </p:cNvPr>
          <p:cNvPicPr>
            <a:picLocks noChangeAspect="1"/>
          </p:cNvPicPr>
          <p:nvPr/>
        </p:nvPicPr>
        <p:blipFill>
          <a:blip r:embed="rId1"/>
          <a:stretch>
            <a:fillRect/>
          </a:stretch>
        </p:blipFill>
        <p:spPr>
          <a:xfrm>
            <a:off x="690562" y="2091214"/>
            <a:ext cx="3312319" cy="789146"/>
          </a:xfrm>
          <a:prstGeom prst="rect">
            <a:avLst/>
          </a:prstGeom>
        </p:spPr>
      </p:pic>
      <p:sp>
        <p:nvSpPr>
          <p:cNvPr id="5" name="Text 2"/>
          <p:cNvSpPr/>
          <p:nvPr/>
        </p:nvSpPr>
        <p:spPr>
          <a:xfrm>
            <a:off x="887849" y="3176230"/>
            <a:ext cx="2466380" cy="308372"/>
          </a:xfrm>
          <a:prstGeom prst="rect">
            <a:avLst/>
          </a:prstGeom>
          <a:noFill/>
          <a:ln/>
        </p:spPr>
        <p:txBody>
          <a:bodyPr wrap="none" lIns="0" tIns="0" rIns="0" bIns="0" rtlCol="0" anchor="t"/>
          <a:lstStyle/>
          <a:p>
            <a:pPr algn="l"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Selection</a:t>
            </a:r>
            <a:endParaRPr lang="en-US" sz="1900" dirty="0"/>
          </a:p>
        </p:txBody>
      </p:sp>
      <p:sp>
        <p:nvSpPr>
          <p:cNvPr id="6" name="Text 3"/>
          <p:cNvSpPr/>
          <p:nvPr/>
        </p:nvSpPr>
        <p:spPr>
          <a:xfrm>
            <a:off x="887849" y="3602950"/>
            <a:ext cx="2917746" cy="315635"/>
          </a:xfrm>
          <a:prstGeom prst="rect">
            <a:avLst/>
          </a:prstGeom>
          <a:noFill/>
          <a:ln/>
        </p:spPr>
        <p:txBody>
          <a:bodyPr wrap="none" lIns="0" tIns="0" rIns="0" bIns="0" rtlCol="0" anchor="t"/>
          <a:lstStyle/>
          <a:p>
            <a:pPr algn="l" indent="0" marL="0">
              <a:lnSpc>
                <a:spcPts val="2450"/>
              </a:lnSpc>
              <a:buNone/>
            </a:pPr>
            <a:r>
              <a:rPr lang="en-US" sz="1550" dirty="0">
                <a:solidFill>
                  <a:srgbClr val="2A2742"/>
                </a:solidFill>
                <a:latin typeface="Arimo" pitchFamily="34" charset="0"/>
                <a:ea typeface="Arimo" pitchFamily="34" charset="-122"/>
                <a:cs typeface="Arimo" pitchFamily="34" charset="-120"/>
              </a:rPr>
              <a:t>Select the most relevant features</a:t>
            </a:r>
            <a:endParaRPr lang="en-US" sz="1550" dirty="0"/>
          </a:p>
        </p:txBody>
      </p:sp>
      <p:pic>
        <p:nvPicPr>
          <p:cNvPr id="7" name="Image 1" descr="preencoded.png">    </p:cNvPr>
          <p:cNvPicPr>
            <a:picLocks noChangeAspect="1"/>
          </p:cNvPicPr>
          <p:nvPr/>
        </p:nvPicPr>
        <p:blipFill>
          <a:blip r:embed="rId2"/>
          <a:stretch>
            <a:fillRect/>
          </a:stretch>
        </p:blipFill>
        <p:spPr>
          <a:xfrm>
            <a:off x="4002881" y="2091214"/>
            <a:ext cx="3312319" cy="789146"/>
          </a:xfrm>
          <a:prstGeom prst="rect">
            <a:avLst/>
          </a:prstGeom>
        </p:spPr>
      </p:pic>
      <p:sp>
        <p:nvSpPr>
          <p:cNvPr id="8" name="Text 4"/>
          <p:cNvSpPr/>
          <p:nvPr/>
        </p:nvSpPr>
        <p:spPr>
          <a:xfrm>
            <a:off x="4200168" y="3176230"/>
            <a:ext cx="2466380" cy="308372"/>
          </a:xfrm>
          <a:prstGeom prst="rect">
            <a:avLst/>
          </a:prstGeom>
          <a:noFill/>
          <a:ln/>
        </p:spPr>
        <p:txBody>
          <a:bodyPr wrap="none" lIns="0" tIns="0" rIns="0" bIns="0" rtlCol="0" anchor="t"/>
          <a:lstStyle/>
          <a:p>
            <a:pPr algn="l"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Creation</a:t>
            </a:r>
            <a:endParaRPr lang="en-US" sz="1900" dirty="0"/>
          </a:p>
        </p:txBody>
      </p:sp>
      <p:sp>
        <p:nvSpPr>
          <p:cNvPr id="9" name="Text 5"/>
          <p:cNvSpPr/>
          <p:nvPr/>
        </p:nvSpPr>
        <p:spPr>
          <a:xfrm>
            <a:off x="4200168" y="3602950"/>
            <a:ext cx="2917746" cy="631269"/>
          </a:xfrm>
          <a:prstGeom prst="rect">
            <a:avLst/>
          </a:prstGeom>
          <a:noFill/>
          <a:ln/>
        </p:spPr>
        <p:txBody>
          <a:bodyPr wrap="square" lIns="0" tIns="0" rIns="0" bIns="0" rtlCol="0" anchor="t"/>
          <a:lstStyle/>
          <a:p>
            <a:pPr algn="l" indent="0" marL="0">
              <a:lnSpc>
                <a:spcPts val="2450"/>
              </a:lnSpc>
              <a:buNone/>
            </a:pPr>
            <a:r>
              <a:rPr lang="en-US" sz="1550" dirty="0">
                <a:solidFill>
                  <a:srgbClr val="2A2742"/>
                </a:solidFill>
                <a:latin typeface="Arimo" pitchFamily="34" charset="0"/>
                <a:ea typeface="Arimo" pitchFamily="34" charset="-122"/>
                <a:cs typeface="Arimo" pitchFamily="34" charset="-120"/>
              </a:rPr>
              <a:t>Create new features from existing data</a:t>
            </a:r>
            <a:endParaRPr lang="en-US" sz="1550" dirty="0"/>
          </a:p>
        </p:txBody>
      </p:sp>
      <p:pic>
        <p:nvPicPr>
          <p:cNvPr id="10" name="Image 2" descr="preencoded.png">    </p:cNvPr>
          <p:cNvPicPr>
            <a:picLocks noChangeAspect="1"/>
          </p:cNvPicPr>
          <p:nvPr/>
        </p:nvPicPr>
        <p:blipFill>
          <a:blip r:embed="rId3"/>
          <a:stretch>
            <a:fillRect/>
          </a:stretch>
        </p:blipFill>
        <p:spPr>
          <a:xfrm>
            <a:off x="7315200" y="2091214"/>
            <a:ext cx="3312319" cy="789146"/>
          </a:xfrm>
          <a:prstGeom prst="rect">
            <a:avLst/>
          </a:prstGeom>
        </p:spPr>
      </p:pic>
      <p:sp>
        <p:nvSpPr>
          <p:cNvPr id="11" name="Text 6"/>
          <p:cNvSpPr/>
          <p:nvPr/>
        </p:nvSpPr>
        <p:spPr>
          <a:xfrm>
            <a:off x="7512487" y="3176230"/>
            <a:ext cx="2466380" cy="308372"/>
          </a:xfrm>
          <a:prstGeom prst="rect">
            <a:avLst/>
          </a:prstGeom>
          <a:noFill/>
          <a:ln/>
        </p:spPr>
        <p:txBody>
          <a:bodyPr wrap="none" lIns="0" tIns="0" rIns="0" bIns="0" rtlCol="0" anchor="t"/>
          <a:lstStyle/>
          <a:p>
            <a:pPr algn="l"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Transformation</a:t>
            </a:r>
            <a:endParaRPr lang="en-US" sz="1900" dirty="0"/>
          </a:p>
        </p:txBody>
      </p:sp>
      <p:sp>
        <p:nvSpPr>
          <p:cNvPr id="12" name="Text 7"/>
          <p:cNvSpPr/>
          <p:nvPr/>
        </p:nvSpPr>
        <p:spPr>
          <a:xfrm>
            <a:off x="7512487" y="3602950"/>
            <a:ext cx="2917746" cy="631269"/>
          </a:xfrm>
          <a:prstGeom prst="rect">
            <a:avLst/>
          </a:prstGeom>
          <a:noFill/>
          <a:ln/>
        </p:spPr>
        <p:txBody>
          <a:bodyPr wrap="square" lIns="0" tIns="0" rIns="0" bIns="0" rtlCol="0" anchor="t"/>
          <a:lstStyle/>
          <a:p>
            <a:pPr algn="l" indent="0" marL="0">
              <a:lnSpc>
                <a:spcPts val="2450"/>
              </a:lnSpc>
              <a:buNone/>
            </a:pPr>
            <a:r>
              <a:rPr lang="en-US" sz="1550" dirty="0">
                <a:solidFill>
                  <a:srgbClr val="2A2742"/>
                </a:solidFill>
                <a:latin typeface="Arimo" pitchFamily="34" charset="0"/>
                <a:ea typeface="Arimo" pitchFamily="34" charset="-122"/>
                <a:cs typeface="Arimo" pitchFamily="34" charset="-120"/>
              </a:rPr>
              <a:t>Transform features for better model performance</a:t>
            </a:r>
            <a:endParaRPr lang="en-US" sz="1550" dirty="0"/>
          </a:p>
        </p:txBody>
      </p:sp>
      <p:pic>
        <p:nvPicPr>
          <p:cNvPr id="13" name="Image 3" descr="preencoded.png">    </p:cNvPr>
          <p:cNvPicPr>
            <a:picLocks noChangeAspect="1"/>
          </p:cNvPicPr>
          <p:nvPr/>
        </p:nvPicPr>
        <p:blipFill>
          <a:blip r:embed="rId4"/>
          <a:stretch>
            <a:fillRect/>
          </a:stretch>
        </p:blipFill>
        <p:spPr>
          <a:xfrm>
            <a:off x="10627519" y="2091214"/>
            <a:ext cx="3312319" cy="789146"/>
          </a:xfrm>
          <a:prstGeom prst="rect">
            <a:avLst/>
          </a:prstGeom>
        </p:spPr>
      </p:pic>
      <p:sp>
        <p:nvSpPr>
          <p:cNvPr id="14" name="Text 8"/>
          <p:cNvSpPr/>
          <p:nvPr/>
        </p:nvSpPr>
        <p:spPr>
          <a:xfrm>
            <a:off x="10824805" y="3176230"/>
            <a:ext cx="2466380" cy="308372"/>
          </a:xfrm>
          <a:prstGeom prst="rect">
            <a:avLst/>
          </a:prstGeom>
          <a:noFill/>
          <a:ln/>
        </p:spPr>
        <p:txBody>
          <a:bodyPr wrap="none" lIns="0" tIns="0" rIns="0" bIns="0" rtlCol="0" anchor="t"/>
          <a:lstStyle/>
          <a:p>
            <a:pPr algn="l" indent="0" marL="0">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Encoding</a:t>
            </a:r>
            <a:endParaRPr lang="en-US" sz="1900" dirty="0"/>
          </a:p>
        </p:txBody>
      </p:sp>
      <p:sp>
        <p:nvSpPr>
          <p:cNvPr id="15" name="Text 9"/>
          <p:cNvSpPr/>
          <p:nvPr/>
        </p:nvSpPr>
        <p:spPr>
          <a:xfrm>
            <a:off x="10824805" y="3602950"/>
            <a:ext cx="2917746" cy="315635"/>
          </a:xfrm>
          <a:prstGeom prst="rect">
            <a:avLst/>
          </a:prstGeom>
          <a:noFill/>
          <a:ln/>
        </p:spPr>
        <p:txBody>
          <a:bodyPr wrap="none" lIns="0" tIns="0" rIns="0" bIns="0" rtlCol="0" anchor="t"/>
          <a:lstStyle/>
          <a:p>
            <a:pPr algn="l" indent="0" marL="0">
              <a:lnSpc>
                <a:spcPts val="2450"/>
              </a:lnSpc>
              <a:buNone/>
            </a:pPr>
            <a:r>
              <a:rPr lang="en-US" sz="1550" dirty="0">
                <a:solidFill>
                  <a:srgbClr val="2A2742"/>
                </a:solidFill>
                <a:latin typeface="Arimo" pitchFamily="34" charset="0"/>
                <a:ea typeface="Arimo" pitchFamily="34" charset="-122"/>
                <a:cs typeface="Arimo" pitchFamily="34" charset="-120"/>
              </a:rPr>
              <a:t>Encode categorical variables</a:t>
            </a:r>
            <a:endParaRPr lang="en-US" sz="1550" dirty="0"/>
          </a:p>
        </p:txBody>
      </p:sp>
      <p:sp>
        <p:nvSpPr>
          <p:cNvPr id="16" name="Text 10"/>
          <p:cNvSpPr/>
          <p:nvPr/>
        </p:nvSpPr>
        <p:spPr>
          <a:xfrm>
            <a:off x="690562" y="4727377"/>
            <a:ext cx="2466380" cy="308372"/>
          </a:xfrm>
          <a:prstGeom prst="rect">
            <a:avLst/>
          </a:prstGeom>
          <a:noFill/>
          <a:ln/>
        </p:spPr>
        <p:txBody>
          <a:bodyPr wrap="none" lIns="0" tIns="0" rIns="0" bIns="0" rtlCol="0" anchor="t"/>
          <a:lstStyle/>
          <a:p>
            <a:pPr indent="0" marL="0">
              <a:lnSpc>
                <a:spcPts val="2400"/>
              </a:lnSpc>
              <a:buNone/>
            </a:pPr>
            <a:r>
              <a:rPr lang="en-US" sz="1900" b="1" dirty="0">
                <a:solidFill>
                  <a:srgbClr val="231971"/>
                </a:solidFill>
                <a:latin typeface="Outfit Extra Bold" pitchFamily="34" charset="0"/>
                <a:ea typeface="Outfit Extra Bold" pitchFamily="34" charset="-122"/>
                <a:cs typeface="Outfit Extra Bold" pitchFamily="34" charset="-120"/>
              </a:rPr>
              <a:t>Engineered Features:</a:t>
            </a:r>
            <a:endParaRPr lang="en-US" sz="1900" dirty="0"/>
          </a:p>
        </p:txBody>
      </p:sp>
      <p:sp>
        <p:nvSpPr>
          <p:cNvPr id="17" name="Text 11"/>
          <p:cNvSpPr/>
          <p:nvPr/>
        </p:nvSpPr>
        <p:spPr>
          <a:xfrm>
            <a:off x="690562" y="5528905"/>
            <a:ext cx="2544008" cy="308372"/>
          </a:xfrm>
          <a:prstGeom prst="rect">
            <a:avLst/>
          </a:prstGeom>
          <a:noFill/>
          <a:ln/>
        </p:spPr>
        <p:txBody>
          <a:bodyPr wrap="none" lIns="0" tIns="0" rIns="0" bIns="0" rtlCol="0" anchor="t"/>
          <a:lstStyle/>
          <a:p>
            <a:pPr indent="0" marL="0">
              <a:lnSpc>
                <a:spcPts val="2400"/>
              </a:lnSpc>
              <a:buNone/>
            </a:pPr>
            <a:r>
              <a:rPr lang="en-US" sz="1900" b="1" dirty="0">
                <a:solidFill>
                  <a:srgbClr val="231971"/>
                </a:solidFill>
                <a:latin typeface="Outfit Extra Bold" pitchFamily="34" charset="0"/>
                <a:ea typeface="Outfit Extra Bold" pitchFamily="34" charset="-122"/>
                <a:cs typeface="Outfit Extra Bold" pitchFamily="34" charset="-120"/>
              </a:rPr>
              <a:t>Debt-to-Income Ratio</a:t>
            </a:r>
            <a:endParaRPr lang="en-US" sz="1900" dirty="0"/>
          </a:p>
        </p:txBody>
      </p:sp>
      <p:sp>
        <p:nvSpPr>
          <p:cNvPr id="18" name="Text 12"/>
          <p:cNvSpPr/>
          <p:nvPr/>
        </p:nvSpPr>
        <p:spPr>
          <a:xfrm>
            <a:off x="690562" y="6034564"/>
            <a:ext cx="2951321" cy="631269"/>
          </a:xfrm>
          <a:prstGeom prst="rect">
            <a:avLst/>
          </a:prstGeom>
          <a:noFill/>
          <a:ln/>
        </p:spPr>
        <p:txBody>
          <a:bodyPr wrap="squar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Outstanding Debt / Annual Income</a:t>
            </a:r>
            <a:endParaRPr lang="en-US" sz="1550" dirty="0"/>
          </a:p>
        </p:txBody>
      </p:sp>
      <p:sp>
        <p:nvSpPr>
          <p:cNvPr id="19" name="Text 13"/>
          <p:cNvSpPr/>
          <p:nvPr/>
        </p:nvSpPr>
        <p:spPr>
          <a:xfrm>
            <a:off x="4130754" y="5528905"/>
            <a:ext cx="2466380" cy="308372"/>
          </a:xfrm>
          <a:prstGeom prst="rect">
            <a:avLst/>
          </a:prstGeom>
          <a:noFill/>
          <a:ln/>
        </p:spPr>
        <p:txBody>
          <a:bodyPr wrap="none" lIns="0" tIns="0" rIns="0" bIns="0" rtlCol="0" anchor="t"/>
          <a:lstStyle/>
          <a:p>
            <a:pPr indent="0" marL="0">
              <a:lnSpc>
                <a:spcPts val="2400"/>
              </a:lnSpc>
              <a:buNone/>
            </a:pPr>
            <a:r>
              <a:rPr lang="en-US" sz="1900" b="1" dirty="0">
                <a:solidFill>
                  <a:srgbClr val="231971"/>
                </a:solidFill>
                <a:latin typeface="Outfit Extra Bold" pitchFamily="34" charset="0"/>
                <a:ea typeface="Outfit Extra Bold" pitchFamily="34" charset="-122"/>
                <a:cs typeface="Outfit Extra Bold" pitchFamily="34" charset="-120"/>
              </a:rPr>
              <a:t>Payment Delay Ratio</a:t>
            </a:r>
            <a:endParaRPr lang="en-US" sz="1900" dirty="0"/>
          </a:p>
        </p:txBody>
      </p:sp>
      <p:sp>
        <p:nvSpPr>
          <p:cNvPr id="20" name="Text 14"/>
          <p:cNvSpPr/>
          <p:nvPr/>
        </p:nvSpPr>
        <p:spPr>
          <a:xfrm>
            <a:off x="4130754" y="6034564"/>
            <a:ext cx="2951321" cy="631269"/>
          </a:xfrm>
          <a:prstGeom prst="rect">
            <a:avLst/>
          </a:prstGeom>
          <a:noFill/>
          <a:ln/>
        </p:spPr>
        <p:txBody>
          <a:bodyPr wrap="squar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Number of Delayed Payments / Number of Loans</a:t>
            </a:r>
            <a:endParaRPr lang="en-US" sz="1550" dirty="0"/>
          </a:p>
        </p:txBody>
      </p:sp>
      <p:sp>
        <p:nvSpPr>
          <p:cNvPr id="21" name="Text 15"/>
          <p:cNvSpPr/>
          <p:nvPr/>
        </p:nvSpPr>
        <p:spPr>
          <a:xfrm>
            <a:off x="7570946" y="5528905"/>
            <a:ext cx="2951321" cy="616744"/>
          </a:xfrm>
          <a:prstGeom prst="rect">
            <a:avLst/>
          </a:prstGeom>
          <a:noFill/>
          <a:ln/>
        </p:spPr>
        <p:txBody>
          <a:bodyPr wrap="square" lIns="0" tIns="0" rIns="0" bIns="0" rtlCol="0" anchor="t"/>
          <a:lstStyle/>
          <a:p>
            <a:pPr indent="0" marL="0">
              <a:lnSpc>
                <a:spcPts val="2400"/>
              </a:lnSpc>
              <a:buNone/>
            </a:pPr>
            <a:r>
              <a:rPr lang="en-US" sz="1900" b="1" dirty="0">
                <a:solidFill>
                  <a:srgbClr val="231971"/>
                </a:solidFill>
                <a:latin typeface="Outfit Extra Bold" pitchFamily="34" charset="0"/>
                <a:ea typeface="Outfit Extra Bold" pitchFamily="34" charset="-122"/>
                <a:cs typeface="Outfit Extra Bold" pitchFamily="34" charset="-120"/>
              </a:rPr>
              <a:t>Age Group Categorization</a:t>
            </a:r>
            <a:endParaRPr lang="en-US" sz="1900" dirty="0"/>
          </a:p>
        </p:txBody>
      </p:sp>
      <p:sp>
        <p:nvSpPr>
          <p:cNvPr id="22" name="Text 16"/>
          <p:cNvSpPr/>
          <p:nvPr/>
        </p:nvSpPr>
        <p:spPr>
          <a:xfrm>
            <a:off x="7570946" y="6342936"/>
            <a:ext cx="2951321" cy="631269"/>
          </a:xfrm>
          <a:prstGeom prst="rect">
            <a:avLst/>
          </a:prstGeom>
          <a:noFill/>
          <a:ln/>
        </p:spPr>
        <p:txBody>
          <a:bodyPr wrap="squar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Young, Adult, Middle-Aged, Senior</a:t>
            </a:r>
            <a:endParaRPr lang="en-US" sz="1550" dirty="0"/>
          </a:p>
        </p:txBody>
      </p:sp>
      <p:sp>
        <p:nvSpPr>
          <p:cNvPr id="23" name="Text 17"/>
          <p:cNvSpPr/>
          <p:nvPr/>
        </p:nvSpPr>
        <p:spPr>
          <a:xfrm>
            <a:off x="11011138" y="5528905"/>
            <a:ext cx="2951321" cy="616744"/>
          </a:xfrm>
          <a:prstGeom prst="rect">
            <a:avLst/>
          </a:prstGeom>
          <a:noFill/>
          <a:ln/>
        </p:spPr>
        <p:txBody>
          <a:bodyPr wrap="square" lIns="0" tIns="0" rIns="0" bIns="0" rtlCol="0" anchor="t"/>
          <a:lstStyle/>
          <a:p>
            <a:pPr indent="0" marL="0">
              <a:lnSpc>
                <a:spcPts val="2400"/>
              </a:lnSpc>
              <a:buNone/>
            </a:pPr>
            <a:r>
              <a:rPr lang="en-US" sz="1900" b="1" dirty="0">
                <a:solidFill>
                  <a:srgbClr val="231971"/>
                </a:solidFill>
                <a:latin typeface="Outfit Extra Bold" pitchFamily="34" charset="0"/>
                <a:ea typeface="Outfit Extra Bold" pitchFamily="34" charset="-122"/>
                <a:cs typeface="Outfit Extra Bold" pitchFamily="34" charset="-120"/>
              </a:rPr>
              <a:t>Credit Utilization Category</a:t>
            </a:r>
            <a:endParaRPr lang="en-US" sz="1900" dirty="0"/>
          </a:p>
        </p:txBody>
      </p:sp>
      <p:sp>
        <p:nvSpPr>
          <p:cNvPr id="24" name="Text 18"/>
          <p:cNvSpPr/>
          <p:nvPr/>
        </p:nvSpPr>
        <p:spPr>
          <a:xfrm>
            <a:off x="11011138" y="6342936"/>
            <a:ext cx="2951321" cy="315635"/>
          </a:xfrm>
          <a:prstGeom prst="rect">
            <a:avLst/>
          </a:prstGeom>
          <a:noFill/>
          <a:ln/>
        </p:spPr>
        <p:txBody>
          <a:bodyPr wrap="non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Low, Medium, High</a:t>
            </a:r>
            <a:endParaRPr lang="en-US" sz="1550" dirty="0"/>
          </a:p>
        </p:txBody>
      </p:sp>
      <p:sp>
        <p:nvSpPr>
          <p:cNvPr id="25" name="Text 19"/>
          <p:cNvSpPr/>
          <p:nvPr/>
        </p:nvSpPr>
        <p:spPr>
          <a:xfrm>
            <a:off x="690562" y="7373660"/>
            <a:ext cx="13249275" cy="315635"/>
          </a:xfrm>
          <a:prstGeom prst="rect">
            <a:avLst/>
          </a:prstGeom>
          <a:noFill/>
          <a:ln/>
        </p:spPr>
        <p:txBody>
          <a:bodyPr wrap="none" lIns="0" tIns="0" rIns="0" bIns="0" rtlCol="0" anchor="t"/>
          <a:lstStyle/>
          <a:p>
            <a:pPr indent="0" marL="0">
              <a:lnSpc>
                <a:spcPts val="2450"/>
              </a:lnSpc>
              <a:buNone/>
            </a:pPr>
            <a:r>
              <a:rPr lang="en-US" sz="1550" dirty="0">
                <a:solidFill>
                  <a:srgbClr val="2A2742"/>
                </a:solidFill>
                <a:latin typeface="Arimo" pitchFamily="34" charset="0"/>
                <a:ea typeface="Arimo" pitchFamily="34" charset="-122"/>
                <a:cs typeface="Arimo" pitchFamily="34" charset="-120"/>
              </a:rPr>
              <a:t>This makes data suitable for modeling.</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35556" y="678537"/>
            <a:ext cx="6113145" cy="567452"/>
          </a:xfrm>
          <a:prstGeom prst="rect">
            <a:avLst/>
          </a:prstGeom>
          <a:noFill/>
          <a:ln/>
        </p:spPr>
        <p:txBody>
          <a:bodyPr wrap="none" lIns="0" tIns="0" rIns="0" bIns="0" rtlCol="0" anchor="t"/>
          <a:lstStyle/>
          <a:p>
            <a:pPr indent="0" marL="0">
              <a:lnSpc>
                <a:spcPts val="4450"/>
              </a:lnSpc>
              <a:buNone/>
            </a:pPr>
            <a:r>
              <a:rPr lang="en-US" sz="3550" b="1" dirty="0">
                <a:solidFill>
                  <a:srgbClr val="231971"/>
                </a:solidFill>
                <a:latin typeface="Outfit Extra Bold" pitchFamily="34" charset="0"/>
                <a:ea typeface="Outfit Extra Bold" pitchFamily="34" charset="-122"/>
                <a:cs typeface="Outfit Extra Bold" pitchFamily="34" charset="-120"/>
              </a:rPr>
              <a:t>Model Selection &amp; Evaluation</a:t>
            </a:r>
            <a:endParaRPr lang="en-US" sz="3550" dirty="0"/>
          </a:p>
        </p:txBody>
      </p:sp>
      <p:sp>
        <p:nvSpPr>
          <p:cNvPr id="3" name="Text 1"/>
          <p:cNvSpPr/>
          <p:nvPr/>
        </p:nvSpPr>
        <p:spPr>
          <a:xfrm>
            <a:off x="635556" y="1609130"/>
            <a:ext cx="13359289" cy="290513"/>
          </a:xfrm>
          <a:prstGeom prst="rect">
            <a:avLst/>
          </a:prstGeom>
          <a:noFill/>
          <a:ln/>
        </p:spPr>
        <p:txBody>
          <a:bodyPr wrap="none" lIns="0" tIns="0" rIns="0" bIns="0" rtlCol="0" anchor="t"/>
          <a:lstStyle/>
          <a:p>
            <a:pPr indent="0" marL="0">
              <a:lnSpc>
                <a:spcPts val="2250"/>
              </a:lnSpc>
              <a:buNone/>
            </a:pPr>
            <a:r>
              <a:rPr lang="en-US" sz="1400" dirty="0">
                <a:solidFill>
                  <a:srgbClr val="2A2742"/>
                </a:solidFill>
                <a:latin typeface="Arimo" pitchFamily="34" charset="0"/>
                <a:ea typeface="Arimo" pitchFamily="34" charset="-122"/>
                <a:cs typeface="Arimo" pitchFamily="34" charset="-120"/>
              </a:rPr>
              <a:t>Five machine learning models were evaluated using multiple performance metrics to determine the most effective approach for credit prediction.</a:t>
            </a:r>
            <a:endParaRPr lang="en-US" sz="1400" dirty="0"/>
          </a:p>
        </p:txBody>
      </p:sp>
      <p:pic>
        <p:nvPicPr>
          <p:cNvPr id="4" name="Image 0" descr="preencoded.png">    </p:cNvPr>
          <p:cNvPicPr>
            <a:picLocks noChangeAspect="1"/>
          </p:cNvPicPr>
          <p:nvPr/>
        </p:nvPicPr>
        <p:blipFill>
          <a:blip r:embed="rId1"/>
          <a:stretch>
            <a:fillRect/>
          </a:stretch>
        </p:blipFill>
        <p:spPr>
          <a:xfrm>
            <a:off x="635556" y="2103834"/>
            <a:ext cx="907852" cy="1089422"/>
          </a:xfrm>
          <a:prstGeom prst="rect">
            <a:avLst/>
          </a:prstGeom>
        </p:spPr>
      </p:pic>
      <p:sp>
        <p:nvSpPr>
          <p:cNvPr id="5" name="Text 2"/>
          <p:cNvSpPr/>
          <p:nvPr/>
        </p:nvSpPr>
        <p:spPr>
          <a:xfrm>
            <a:off x="1815703" y="2285405"/>
            <a:ext cx="3272671" cy="283607"/>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Random Forest: Top Performer</a:t>
            </a:r>
            <a:endParaRPr lang="en-US" sz="1750" dirty="0"/>
          </a:p>
        </p:txBody>
      </p:sp>
      <p:sp>
        <p:nvSpPr>
          <p:cNvPr id="6" name="Text 3"/>
          <p:cNvSpPr/>
          <p:nvPr/>
        </p:nvSpPr>
        <p:spPr>
          <a:xfrm>
            <a:off x="1815703" y="2677954"/>
            <a:ext cx="12179141" cy="290513"/>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Leading performance with 89.76% accuracy and impressive balanced metrics (Precision: 88%, Recall: 90%, F1-score: 89%).</a:t>
            </a:r>
            <a:endParaRPr lang="en-US" sz="1400" dirty="0"/>
          </a:p>
        </p:txBody>
      </p:sp>
      <p:pic>
        <p:nvPicPr>
          <p:cNvPr id="7" name="Image 1" descr="preencoded.png">    </p:cNvPr>
          <p:cNvPicPr>
            <a:picLocks noChangeAspect="1"/>
          </p:cNvPicPr>
          <p:nvPr/>
        </p:nvPicPr>
        <p:blipFill>
          <a:blip r:embed="rId2"/>
          <a:stretch>
            <a:fillRect/>
          </a:stretch>
        </p:blipFill>
        <p:spPr>
          <a:xfrm>
            <a:off x="635556" y="3193256"/>
            <a:ext cx="907852" cy="1089422"/>
          </a:xfrm>
          <a:prstGeom prst="rect">
            <a:avLst/>
          </a:prstGeom>
        </p:spPr>
      </p:pic>
      <p:sp>
        <p:nvSpPr>
          <p:cNvPr id="8" name="Text 4"/>
          <p:cNvSpPr/>
          <p:nvPr/>
        </p:nvSpPr>
        <p:spPr>
          <a:xfrm>
            <a:off x="1815703" y="3374827"/>
            <a:ext cx="2953345" cy="283607"/>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XGBoost: Strong Contender</a:t>
            </a:r>
            <a:endParaRPr lang="en-US" sz="1750" dirty="0"/>
          </a:p>
        </p:txBody>
      </p:sp>
      <p:sp>
        <p:nvSpPr>
          <p:cNvPr id="9" name="Text 5"/>
          <p:cNvSpPr/>
          <p:nvPr/>
        </p:nvSpPr>
        <p:spPr>
          <a:xfrm>
            <a:off x="1815703" y="3767376"/>
            <a:ext cx="12179141" cy="290513"/>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Nearly matching the leader with 88.92% accuracy and robust metrics (Precision: 87%, Recall: 89%, F1-score: 88%).</a:t>
            </a:r>
            <a:endParaRPr lang="en-US" sz="1400" dirty="0"/>
          </a:p>
        </p:txBody>
      </p:sp>
      <p:pic>
        <p:nvPicPr>
          <p:cNvPr id="10" name="Image 2" descr="preencoded.png">    </p:cNvPr>
          <p:cNvPicPr>
            <a:picLocks noChangeAspect="1"/>
          </p:cNvPicPr>
          <p:nvPr/>
        </p:nvPicPr>
        <p:blipFill>
          <a:blip r:embed="rId3"/>
          <a:stretch>
            <a:fillRect/>
          </a:stretch>
        </p:blipFill>
        <p:spPr>
          <a:xfrm>
            <a:off x="635556" y="4282678"/>
            <a:ext cx="907852" cy="1089422"/>
          </a:xfrm>
          <a:prstGeom prst="rect">
            <a:avLst/>
          </a:prstGeom>
        </p:spPr>
      </p:pic>
      <p:sp>
        <p:nvSpPr>
          <p:cNvPr id="11" name="Text 6"/>
          <p:cNvSpPr/>
          <p:nvPr/>
        </p:nvSpPr>
        <p:spPr>
          <a:xfrm>
            <a:off x="1815703" y="4464248"/>
            <a:ext cx="3483173" cy="283607"/>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Decision Tree: Mid-Range Option</a:t>
            </a:r>
            <a:endParaRPr lang="en-US" sz="1750" dirty="0"/>
          </a:p>
        </p:txBody>
      </p:sp>
      <p:sp>
        <p:nvSpPr>
          <p:cNvPr id="12" name="Text 7"/>
          <p:cNvSpPr/>
          <p:nvPr/>
        </p:nvSpPr>
        <p:spPr>
          <a:xfrm>
            <a:off x="1815703" y="4856798"/>
            <a:ext cx="12179141" cy="290513"/>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Solid performance at 82.12% accuracy (Precision: 81%, Recall: 83%, F1-score: 82%), though potential overfitting concerns exist.</a:t>
            </a:r>
            <a:endParaRPr lang="en-US" sz="1400" dirty="0"/>
          </a:p>
        </p:txBody>
      </p:sp>
      <p:pic>
        <p:nvPicPr>
          <p:cNvPr id="13" name="Image 3" descr="preencoded.png">    </p:cNvPr>
          <p:cNvPicPr>
            <a:picLocks noChangeAspect="1"/>
          </p:cNvPicPr>
          <p:nvPr/>
        </p:nvPicPr>
        <p:blipFill>
          <a:blip r:embed="rId4"/>
          <a:stretch>
            <a:fillRect/>
          </a:stretch>
        </p:blipFill>
        <p:spPr>
          <a:xfrm>
            <a:off x="635556" y="5372100"/>
            <a:ext cx="907852" cy="1089422"/>
          </a:xfrm>
          <a:prstGeom prst="rect">
            <a:avLst/>
          </a:prstGeom>
        </p:spPr>
      </p:pic>
      <p:sp>
        <p:nvSpPr>
          <p:cNvPr id="14" name="Text 8"/>
          <p:cNvSpPr/>
          <p:nvPr/>
        </p:nvSpPr>
        <p:spPr>
          <a:xfrm>
            <a:off x="1815703" y="5553670"/>
            <a:ext cx="4011216" cy="283607"/>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K-Nearest Neighbors: Basic Approach</a:t>
            </a:r>
            <a:endParaRPr lang="en-US" sz="1750" dirty="0"/>
          </a:p>
        </p:txBody>
      </p:sp>
      <p:sp>
        <p:nvSpPr>
          <p:cNvPr id="15" name="Text 9"/>
          <p:cNvSpPr/>
          <p:nvPr/>
        </p:nvSpPr>
        <p:spPr>
          <a:xfrm>
            <a:off x="1815703" y="5946219"/>
            <a:ext cx="12179141" cy="290513"/>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Moderate results with 75.45% accuracy (Precision: 74%, Recall: 75%, F1-score: 74.5%), offering computational efficiency.</a:t>
            </a:r>
            <a:endParaRPr lang="en-US" sz="1400" dirty="0"/>
          </a:p>
        </p:txBody>
      </p:sp>
      <p:pic>
        <p:nvPicPr>
          <p:cNvPr id="16" name="Image 4" descr="preencoded.png">    </p:cNvPr>
          <p:cNvPicPr>
            <a:picLocks noChangeAspect="1"/>
          </p:cNvPicPr>
          <p:nvPr/>
        </p:nvPicPr>
        <p:blipFill>
          <a:blip r:embed="rId5"/>
          <a:stretch>
            <a:fillRect/>
          </a:stretch>
        </p:blipFill>
        <p:spPr>
          <a:xfrm>
            <a:off x="635556" y="6461522"/>
            <a:ext cx="907852" cy="1089422"/>
          </a:xfrm>
          <a:prstGeom prst="rect">
            <a:avLst/>
          </a:prstGeom>
        </p:spPr>
      </p:pic>
      <p:sp>
        <p:nvSpPr>
          <p:cNvPr id="17" name="Text 10"/>
          <p:cNvSpPr/>
          <p:nvPr/>
        </p:nvSpPr>
        <p:spPr>
          <a:xfrm>
            <a:off x="1815703" y="6643092"/>
            <a:ext cx="3743801" cy="283607"/>
          </a:xfrm>
          <a:prstGeom prst="rect">
            <a:avLst/>
          </a:prstGeom>
          <a:noFill/>
          <a:ln/>
        </p:spPr>
        <p:txBody>
          <a:bodyPr wrap="none" lIns="0" tIns="0" rIns="0" bIns="0" rtlCol="0" anchor="t"/>
          <a:lstStyle/>
          <a:p>
            <a:pPr algn="l" indent="0" marL="0">
              <a:lnSpc>
                <a:spcPts val="2200"/>
              </a:lnSpc>
              <a:buNone/>
            </a:pPr>
            <a:r>
              <a:rPr lang="en-US" sz="1750" b="1" dirty="0">
                <a:solidFill>
                  <a:srgbClr val="2A2742"/>
                </a:solidFill>
                <a:latin typeface="Outfit Extra Bold" pitchFamily="34" charset="0"/>
                <a:ea typeface="Outfit Extra Bold" pitchFamily="34" charset="-122"/>
                <a:cs typeface="Outfit Extra Bold" pitchFamily="34" charset="-120"/>
              </a:rPr>
              <a:t>Logistic Regression: Baseline Model</a:t>
            </a:r>
            <a:endParaRPr lang="en-US" sz="1750" dirty="0"/>
          </a:p>
        </p:txBody>
      </p:sp>
      <p:sp>
        <p:nvSpPr>
          <p:cNvPr id="18" name="Text 11"/>
          <p:cNvSpPr/>
          <p:nvPr/>
        </p:nvSpPr>
        <p:spPr>
          <a:xfrm>
            <a:off x="1815703" y="7035641"/>
            <a:ext cx="12179141" cy="290513"/>
          </a:xfrm>
          <a:prstGeom prst="rect">
            <a:avLst/>
          </a:prstGeom>
          <a:noFill/>
          <a:ln/>
        </p:spPr>
        <p:txBody>
          <a:bodyPr wrap="none" lIns="0" tIns="0" rIns="0" bIns="0" rtlCol="0" anchor="t"/>
          <a:lstStyle/>
          <a:p>
            <a:pPr algn="l" indent="0" marL="0">
              <a:lnSpc>
                <a:spcPts val="2250"/>
              </a:lnSpc>
              <a:buNone/>
            </a:pPr>
            <a:r>
              <a:rPr lang="en-US" sz="1400" dirty="0">
                <a:solidFill>
                  <a:srgbClr val="2A2742"/>
                </a:solidFill>
                <a:latin typeface="Arimo" pitchFamily="34" charset="0"/>
                <a:ea typeface="Arimo" pitchFamily="34" charset="-122"/>
                <a:cs typeface="Arimo" pitchFamily="34" charset="-120"/>
              </a:rPr>
              <a:t>Basic performance at 72.34% accuracy (Precision: 70%, Recall: 69%, F1-score: 69.5%), but provides high interpretability.</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40237"/>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Best Model</a:t>
            </a:r>
            <a:endParaRPr lang="en-US" sz="4450" dirty="0"/>
          </a:p>
        </p:txBody>
      </p:sp>
      <p:sp>
        <p:nvSpPr>
          <p:cNvPr id="3" name="Text 1"/>
          <p:cNvSpPr/>
          <p:nvPr/>
        </p:nvSpPr>
        <p:spPr>
          <a:xfrm>
            <a:off x="793790" y="2193250"/>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Random Forest model outperforms others with superior metrics across all evaluation criteria, making it the optimal choice for our creditworthiness prediction task.</a:t>
            </a:r>
            <a:endParaRPr lang="en-US" sz="1750" dirty="0"/>
          </a:p>
        </p:txBody>
      </p:sp>
      <p:pic>
        <p:nvPicPr>
          <p:cNvPr id="4" name="Image 0" descr="preencoded.png">    </p:cNvPr>
          <p:cNvPicPr>
            <a:picLocks noChangeAspect="1"/>
          </p:cNvPicPr>
          <p:nvPr/>
        </p:nvPicPr>
        <p:blipFill>
          <a:blip r:embed="rId1"/>
          <a:stretch>
            <a:fillRect/>
          </a:stretch>
        </p:blipFill>
        <p:spPr>
          <a:xfrm>
            <a:off x="793790" y="3537109"/>
            <a:ext cx="6244709" cy="3496985"/>
          </a:xfrm>
          <a:prstGeom prst="rect">
            <a:avLst/>
          </a:prstGeom>
        </p:spPr>
      </p:pic>
      <p:sp>
        <p:nvSpPr>
          <p:cNvPr id="5" name="Text 2"/>
          <p:cNvSpPr/>
          <p:nvPr/>
        </p:nvSpPr>
        <p:spPr>
          <a:xfrm>
            <a:off x="7599521" y="2215991"/>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Key Insights</a:t>
            </a:r>
            <a:endParaRPr lang="en-US" sz="2200" dirty="0"/>
          </a:p>
        </p:txBody>
      </p:sp>
      <p:sp>
        <p:nvSpPr>
          <p:cNvPr id="6" name="Text 3"/>
          <p:cNvSpPr/>
          <p:nvPr/>
        </p:nvSpPr>
        <p:spPr>
          <a:xfrm>
            <a:off x="7599521" y="2797135"/>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Highest overall performance with 90% accuracy score</a:t>
            </a:r>
            <a:endParaRPr lang="en-US" sz="1750" dirty="0"/>
          </a:p>
        </p:txBody>
      </p:sp>
      <p:sp>
        <p:nvSpPr>
          <p:cNvPr id="7" name="Text 4"/>
          <p:cNvSpPr/>
          <p:nvPr/>
        </p:nvSpPr>
        <p:spPr>
          <a:xfrm>
            <a:off x="7599521" y="3239333"/>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Strong positive prediction precision at 88%</a:t>
            </a:r>
            <a:endParaRPr lang="en-US" sz="1750" dirty="0"/>
          </a:p>
        </p:txBody>
      </p:sp>
      <p:sp>
        <p:nvSpPr>
          <p:cNvPr id="8" name="Text 5"/>
          <p:cNvSpPr/>
          <p:nvPr/>
        </p:nvSpPr>
        <p:spPr>
          <a:xfrm>
            <a:off x="7599521" y="368153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Excellent sensitivity with 90% recall score</a:t>
            </a:r>
            <a:endParaRPr lang="en-US" sz="1750" dirty="0"/>
          </a:p>
        </p:txBody>
      </p:sp>
      <p:sp>
        <p:nvSpPr>
          <p:cNvPr id="9" name="Text 6"/>
          <p:cNvSpPr/>
          <p:nvPr/>
        </p:nvSpPr>
        <p:spPr>
          <a:xfrm>
            <a:off x="7599521" y="4248507"/>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model demonstrates exceptional balance between precision and recall, confirming its robust performance in predicting both positive and negative cases.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34929"/>
            <a:ext cx="7462004"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Model Development Process</a:t>
            </a:r>
            <a:endParaRPr lang="en-US" sz="4450" dirty="0"/>
          </a:p>
        </p:txBody>
      </p:sp>
      <p:pic>
        <p:nvPicPr>
          <p:cNvPr id="3" name="Image 0" descr="preencoded.png">    </p:cNvPr>
          <p:cNvPicPr>
            <a:picLocks noChangeAspect="1"/>
          </p:cNvPicPr>
          <p:nvPr/>
        </p:nvPicPr>
        <p:blipFill>
          <a:blip r:embed="rId1"/>
          <a:stretch>
            <a:fillRect/>
          </a:stretch>
        </p:blipFill>
        <p:spPr>
          <a:xfrm>
            <a:off x="793790" y="2497336"/>
            <a:ext cx="3260646" cy="907256"/>
          </a:xfrm>
          <a:prstGeom prst="rect">
            <a:avLst/>
          </a:prstGeom>
        </p:spPr>
      </p:pic>
      <p:sp>
        <p:nvSpPr>
          <p:cNvPr id="4" name="Text 1"/>
          <p:cNvSpPr/>
          <p:nvPr/>
        </p:nvSpPr>
        <p:spPr>
          <a:xfrm>
            <a:off x="1020604" y="3744754"/>
            <a:ext cx="2807018"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Feature Processing</a:t>
            </a:r>
            <a:endParaRPr lang="en-US" sz="2200" dirty="0"/>
          </a:p>
        </p:txBody>
      </p:sp>
      <p:sp>
        <p:nvSpPr>
          <p:cNvPr id="5" name="Text 2"/>
          <p:cNvSpPr/>
          <p:nvPr/>
        </p:nvSpPr>
        <p:spPr>
          <a:xfrm>
            <a:off x="1020604" y="4235172"/>
            <a:ext cx="2807018"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Transform and encode features to prepare data for modeling</a:t>
            </a:r>
            <a:endParaRPr lang="en-US" sz="1750" dirty="0"/>
          </a:p>
        </p:txBody>
      </p:sp>
      <p:pic>
        <p:nvPicPr>
          <p:cNvPr id="6" name="Image 1" descr="preencoded.png">    </p:cNvPr>
          <p:cNvPicPr>
            <a:picLocks noChangeAspect="1"/>
          </p:cNvPicPr>
          <p:nvPr/>
        </p:nvPicPr>
        <p:blipFill>
          <a:blip r:embed="rId2"/>
          <a:stretch>
            <a:fillRect/>
          </a:stretch>
        </p:blipFill>
        <p:spPr>
          <a:xfrm>
            <a:off x="4054435" y="2497336"/>
            <a:ext cx="3260765" cy="907256"/>
          </a:xfrm>
          <a:prstGeom prst="rect">
            <a:avLst/>
          </a:prstGeom>
        </p:spPr>
      </p:pic>
      <p:sp>
        <p:nvSpPr>
          <p:cNvPr id="7" name="Text 3"/>
          <p:cNvSpPr/>
          <p:nvPr/>
        </p:nvSpPr>
        <p:spPr>
          <a:xfrm>
            <a:off x="4281249" y="3744754"/>
            <a:ext cx="2807137"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Model Training</a:t>
            </a:r>
            <a:endParaRPr lang="en-US" sz="2200" dirty="0"/>
          </a:p>
        </p:txBody>
      </p:sp>
      <p:sp>
        <p:nvSpPr>
          <p:cNvPr id="8" name="Text 4"/>
          <p:cNvSpPr/>
          <p:nvPr/>
        </p:nvSpPr>
        <p:spPr>
          <a:xfrm>
            <a:off x="4281249" y="4235172"/>
            <a:ext cx="2807137"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Train multiple models including Random Forest, XGBoost, and Logistic Regression</a:t>
            </a:r>
            <a:endParaRPr lang="en-US" sz="1750" dirty="0"/>
          </a:p>
        </p:txBody>
      </p:sp>
      <p:pic>
        <p:nvPicPr>
          <p:cNvPr id="9" name="Image 2" descr="preencoded.png">    </p:cNvPr>
          <p:cNvPicPr>
            <a:picLocks noChangeAspect="1"/>
          </p:cNvPicPr>
          <p:nvPr/>
        </p:nvPicPr>
        <p:blipFill>
          <a:blip r:embed="rId3"/>
          <a:stretch>
            <a:fillRect/>
          </a:stretch>
        </p:blipFill>
        <p:spPr>
          <a:xfrm>
            <a:off x="7315200" y="2497336"/>
            <a:ext cx="3260646" cy="907256"/>
          </a:xfrm>
          <a:prstGeom prst="rect">
            <a:avLst/>
          </a:prstGeom>
        </p:spPr>
      </p:pic>
      <p:sp>
        <p:nvSpPr>
          <p:cNvPr id="10" name="Text 5"/>
          <p:cNvSpPr/>
          <p:nvPr/>
        </p:nvSpPr>
        <p:spPr>
          <a:xfrm>
            <a:off x="7542014" y="3744754"/>
            <a:ext cx="2807018"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Model Selection</a:t>
            </a:r>
            <a:endParaRPr lang="en-US" sz="2200" dirty="0"/>
          </a:p>
        </p:txBody>
      </p:sp>
      <p:sp>
        <p:nvSpPr>
          <p:cNvPr id="11" name="Text 6"/>
          <p:cNvSpPr/>
          <p:nvPr/>
        </p:nvSpPr>
        <p:spPr>
          <a:xfrm>
            <a:off x="7542014" y="4235172"/>
            <a:ext cx="2807018"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Compare performance metrics to select the best performing model</a:t>
            </a:r>
            <a:endParaRPr lang="en-US" sz="1750" dirty="0"/>
          </a:p>
        </p:txBody>
      </p:sp>
      <p:pic>
        <p:nvPicPr>
          <p:cNvPr id="12" name="Image 3" descr="preencoded.png">    </p:cNvPr>
          <p:cNvPicPr>
            <a:picLocks noChangeAspect="1"/>
          </p:cNvPicPr>
          <p:nvPr/>
        </p:nvPicPr>
        <p:blipFill>
          <a:blip r:embed="rId4"/>
          <a:stretch>
            <a:fillRect/>
          </a:stretch>
        </p:blipFill>
        <p:spPr>
          <a:xfrm>
            <a:off x="10575846" y="2497336"/>
            <a:ext cx="3260765" cy="907256"/>
          </a:xfrm>
          <a:prstGeom prst="rect">
            <a:avLst/>
          </a:prstGeom>
        </p:spPr>
      </p:pic>
      <p:sp>
        <p:nvSpPr>
          <p:cNvPr id="13" name="Text 7"/>
          <p:cNvSpPr/>
          <p:nvPr/>
        </p:nvSpPr>
        <p:spPr>
          <a:xfrm>
            <a:off x="10802660" y="3744754"/>
            <a:ext cx="2807137"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Evaluation</a:t>
            </a:r>
            <a:endParaRPr lang="en-US" sz="2200" dirty="0"/>
          </a:p>
        </p:txBody>
      </p:sp>
      <p:sp>
        <p:nvSpPr>
          <p:cNvPr id="14" name="Text 8"/>
          <p:cNvSpPr/>
          <p:nvPr/>
        </p:nvSpPr>
        <p:spPr>
          <a:xfrm>
            <a:off x="10802660" y="4235172"/>
            <a:ext cx="2807137"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Assess model using accuracy, precision, recall and F1-score</a:t>
            </a:r>
            <a:endParaRPr lang="en-US" sz="1750" dirty="0"/>
          </a:p>
        </p:txBody>
      </p:sp>
      <p:sp>
        <p:nvSpPr>
          <p:cNvPr id="15" name="Text 9"/>
          <p:cNvSpPr/>
          <p:nvPr/>
        </p:nvSpPr>
        <p:spPr>
          <a:xfrm>
            <a:off x="793790" y="6168747"/>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model development pipeline ensures systematic evaluation of different algorithms to identify the most effective solution for credit prediction.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2025-02-10T17:29:34Z</dcterms:created>
  <dcterms:modified xsi:type="dcterms:W3CDTF">2025-02-10T17:29:34Z</dcterms:modified>
</cp:coreProperties>
</file>